
<file path=[Content_Types].xml><?xml version="1.0" encoding="utf-8"?>
<Types xmlns="http://schemas.openxmlformats.org/package/2006/content-types">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ctiveX/activeX1.xml" ContentType="application/vnd.ms-office.activeX+xml"/>
  <Override PartName="/ppt/activeX/activeX2.xml" ContentType="application/vnd.ms-office.activeX+xml"/>
  <Override PartName="/ppt/activeX/activeX3.xml" ContentType="application/vnd.ms-office.activeX+xml"/>
  <Override PartName="/ppt/activeX/activeX4.xml" ContentType="application/vnd.ms-office.activeX+xml"/>
  <Override PartName="/ppt/activeX/activeX5.xml" ContentType="application/vnd.ms-office.activeX+xml"/>
  <Override PartName="/ppt/activeX/activeX6.xml" ContentType="application/vnd.ms-office.activeX+xml"/>
  <Override PartName="/ppt/activeX/activeX7.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94" r:id="rId4"/>
    <p:sldId id="295" r:id="rId5"/>
    <p:sldId id="257" r:id="rId6"/>
    <p:sldId id="258" r:id="rId7"/>
    <p:sldId id="259" r:id="rId8"/>
    <p:sldId id="260" r:id="rId9"/>
    <p:sldId id="296" r:id="rId10"/>
    <p:sldId id="297" r:id="rId11"/>
    <p:sldId id="298" r:id="rId12"/>
    <p:sldId id="261" r:id="rId13"/>
    <p:sldId id="299" r:id="rId14"/>
    <p:sldId id="266" r:id="rId15"/>
    <p:sldId id="268" r:id="rId16"/>
    <p:sldId id="278" r:id="rId17"/>
    <p:sldId id="262" r:id="rId18"/>
    <p:sldId id="288" r:id="rId19"/>
    <p:sldId id="263" r:id="rId20"/>
    <p:sldId id="264" r:id="rId21"/>
    <p:sldId id="289" r:id="rId22"/>
    <p:sldId id="290" r:id="rId23"/>
    <p:sldId id="291" r:id="rId24"/>
    <p:sldId id="292" r:id="rId25"/>
    <p:sldId id="267" r:id="rId26"/>
    <p:sldId id="269" r:id="rId27"/>
    <p:sldId id="265" r:id="rId28"/>
    <p:sldId id="276" r:id="rId29"/>
    <p:sldId id="300" r:id="rId30"/>
    <p:sldId id="277" r:id="rId31"/>
    <p:sldId id="273" r:id="rId32"/>
    <p:sldId id="301" r:id="rId33"/>
    <p:sldId id="270" r:id="rId34"/>
    <p:sldId id="271" r:id="rId35"/>
    <p:sldId id="302" r:id="rId36"/>
    <p:sldId id="280" r:id="rId37"/>
    <p:sldId id="279" r:id="rId38"/>
    <p:sldId id="303" r:id="rId39"/>
    <p:sldId id="286" r:id="rId40"/>
    <p:sldId id="287" r:id="rId41"/>
    <p:sldId id="293" r:id="rId42"/>
    <p:sldId id="282" r:id="rId43"/>
    <p:sldId id="283" r:id="rId44"/>
    <p:sldId id="284" r:id="rId45"/>
    <p:sldId id="285" r:id="rId46"/>
    <p:sldId id="304" r:id="rId47"/>
    <p:sldId id="305" r:id="rId48"/>
    <p:sldId id="307" r:id="rId49"/>
    <p:sldId id="308" r:id="rId50"/>
    <p:sldId id="306" r:id="rId51"/>
    <p:sldId id="309" r:id="rId52"/>
    <p:sldId id="310" r:id="rId53"/>
    <p:sldId id="311"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_rels/activeX7.xml.rels><?xml version="1.0" encoding="UTF-8" standalone="yes"?>
<Relationships xmlns="http://schemas.openxmlformats.org/package/2006/relationships"><Relationship Id="rId1" Type="http://schemas.microsoft.com/office/2006/relationships/activeXControlBinary" Target="activeX7.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activeX/activeX5.xml><?xml version="1.0" encoding="utf-8"?>
<ax:ocx xmlns:ax="http://schemas.microsoft.com/office/2006/activeX" xmlns:r="http://schemas.openxmlformats.org/officeDocument/2006/relationships" ax:classid="{D27CDB6E-AE6D-11CF-96B8-444553540000}" ax:persistence="persistStorage" r:id="rId1"/>
</file>

<file path=ppt/activeX/activeX6.xml><?xml version="1.0" encoding="utf-8"?>
<ax:ocx xmlns:ax="http://schemas.microsoft.com/office/2006/activeX" xmlns:r="http://schemas.openxmlformats.org/officeDocument/2006/relationships" ax:classid="{D27CDB6E-AE6D-11CF-96B8-444553540000}" ax:persistence="persistStorage" r:id="rId1"/>
</file>

<file path=ppt/activeX/activeX7.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A4B1B76-4E6E-45BD-BEA5-F8F801420AF7}" type="datetimeFigureOut">
              <a:rPr lang="en-US" smtClean="0"/>
              <a:pPr/>
              <a:t>2/4/2013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3347328-970B-4683-9248-A8ED64FDE0D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4B1B76-4E6E-45BD-BEA5-F8F801420AF7}"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4B1B76-4E6E-45BD-BEA5-F8F801420AF7}"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4B1B76-4E6E-45BD-BEA5-F8F801420AF7}"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A4B1B76-4E6E-45BD-BEA5-F8F801420AF7}"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47328-970B-4683-9248-A8ED64FDE0D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A4B1B76-4E6E-45BD-BEA5-F8F801420AF7}" type="datetimeFigureOut">
              <a:rPr lang="en-US" smtClean="0"/>
              <a:pPr/>
              <a:t>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A4B1B76-4E6E-45BD-BEA5-F8F801420AF7}" type="datetimeFigureOut">
              <a:rPr lang="en-US" smtClean="0"/>
              <a:pPr/>
              <a:t>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A4B1B76-4E6E-45BD-BEA5-F8F801420AF7}" type="datetimeFigureOut">
              <a:rPr lang="en-US" smtClean="0"/>
              <a:pPr/>
              <a:t>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4B1B76-4E6E-45BD-BEA5-F8F801420AF7}" type="datetimeFigureOut">
              <a:rPr lang="en-US" smtClean="0"/>
              <a:pPr/>
              <a:t>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A4B1B76-4E6E-45BD-BEA5-F8F801420AF7}" type="datetimeFigureOut">
              <a:rPr lang="en-US" smtClean="0"/>
              <a:pPr/>
              <a:t>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347328-970B-4683-9248-A8ED64FDE0D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A4B1B76-4E6E-45BD-BEA5-F8F801420AF7}" type="datetimeFigureOut">
              <a:rPr lang="en-US" smtClean="0"/>
              <a:pPr/>
              <a:t>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3347328-970B-4683-9248-A8ED64FDE0D7}"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A4B1B76-4E6E-45BD-BEA5-F8F801420AF7}" type="datetimeFigureOut">
              <a:rPr lang="en-US" smtClean="0"/>
              <a:pPr/>
              <a:t>2/4/2013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3347328-970B-4683-9248-A8ED64FDE0D7}"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hyperlink" Target="http://www.youtube.com/watch?v=Wda7azMvabE&amp;feature=player_detailpage" TargetMode="External"/><Relationship Id="rId1" Type="http://schemas.openxmlformats.org/officeDocument/2006/relationships/slideLayout" Target="../slideLayouts/slideLayout6.xml"/><Relationship Id="rId5" Type="http://schemas.openxmlformats.org/officeDocument/2006/relationships/hyperlink" Target="http://www.youtube.com/watch?v=aeY9tY9vKgs" TargetMode="External"/><Relationship Id="rId4" Type="http://schemas.openxmlformats.org/officeDocument/2006/relationships/image" Target="../media/image14.gif"/></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16.wmf"/></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phun.physics.virginia.edu/topics/centrifugal.html"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OEPZOC6YHUc&amp;NR=1" TargetMode="External"/><Relationship Id="rId2" Type="http://schemas.openxmlformats.org/officeDocument/2006/relationships/hyperlink" Target="http://www.youtube.com/watch?v=5qMHgAI2z8o" TargetMode="Externa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hyperlink" Target="http://www.youtube.com/watch?v=qqbl_p8iu-s" TargetMode="External"/><Relationship Id="rId4" Type="http://schemas.openxmlformats.org/officeDocument/2006/relationships/hyperlink" Target="http://www.youtube.com/watch?v=USJdzE3t_Hw" TargetMode="Externa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16.wmf"/></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3.xml"/><Relationship Id="rId1" Type="http://schemas.openxmlformats.org/officeDocument/2006/relationships/vmlDrawing" Target="../drawings/vmlDrawing3.vml"/><Relationship Id="rId4" Type="http://schemas.openxmlformats.org/officeDocument/2006/relationships/image" Target="../media/image16.wmf"/></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4.xml"/><Relationship Id="rId1" Type="http://schemas.openxmlformats.org/officeDocument/2006/relationships/vmlDrawing" Target="../drawings/vmlDrawing4.vml"/><Relationship Id="rId4" Type="http://schemas.openxmlformats.org/officeDocument/2006/relationships/image" Target="../media/image16.wmf"/></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5.xml"/><Relationship Id="rId1" Type="http://schemas.openxmlformats.org/officeDocument/2006/relationships/vmlDrawing" Target="../drawings/vmlDrawing5.vml"/><Relationship Id="rId4" Type="http://schemas.openxmlformats.org/officeDocument/2006/relationships/image" Target="../media/image16.wmf"/></Relationships>
</file>

<file path=ppt/slides/_rels/slide25.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gif"/><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6.xml"/><Relationship Id="rId1" Type="http://schemas.openxmlformats.org/officeDocument/2006/relationships/vmlDrawing" Target="../drawings/vmlDrawing6.vml"/><Relationship Id="rId4" Type="http://schemas.openxmlformats.org/officeDocument/2006/relationships/image" Target="../media/image16.w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magicseaweed.com/North-Atlantic-Winter-Exposed-Content/2343/"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7.xml"/><Relationship Id="rId1" Type="http://schemas.openxmlformats.org/officeDocument/2006/relationships/vmlDrawing" Target="../drawings/vmlDrawing7.vml"/><Relationship Id="rId4" Type="http://schemas.openxmlformats.org/officeDocument/2006/relationships/image" Target="../media/image16.wmf"/></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www.surfline.com/community/whoknows/whoknows.cfm?id=1120"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09600"/>
            <a:ext cx="7772400" cy="1470025"/>
          </a:xfrm>
        </p:spPr>
        <p:txBody>
          <a:bodyPr/>
          <a:lstStyle/>
          <a:p>
            <a:r>
              <a:rPr lang="en-US" dirty="0" smtClean="0"/>
              <a:t>Ch. 1-5</a:t>
            </a:r>
            <a:endParaRPr lang="en-US" dirty="0"/>
          </a:p>
        </p:txBody>
      </p:sp>
      <p:sp>
        <p:nvSpPr>
          <p:cNvPr id="3" name="Subtitle 2"/>
          <p:cNvSpPr>
            <a:spLocks noGrp="1"/>
          </p:cNvSpPr>
          <p:nvPr>
            <p:ph type="subTitle" idx="1"/>
          </p:nvPr>
        </p:nvSpPr>
        <p:spPr>
          <a:xfrm>
            <a:off x="1295400" y="2057400"/>
            <a:ext cx="6400800" cy="1752600"/>
          </a:xfrm>
        </p:spPr>
        <p:txBody>
          <a:bodyPr/>
          <a:lstStyle/>
          <a:p>
            <a:r>
              <a:rPr lang="en-US" dirty="0" smtClean="0"/>
              <a:t>Science of Forecasting Waves</a:t>
            </a:r>
          </a:p>
          <a:p>
            <a:r>
              <a:rPr lang="en-US" dirty="0" smtClean="0"/>
              <a:t>GNM 1136</a:t>
            </a:r>
            <a:endParaRPr lang="en-US" dirty="0"/>
          </a:p>
        </p:txBody>
      </p:sp>
      <p:pic>
        <p:nvPicPr>
          <p:cNvPr id="25602" name="Picture 2" descr="http://surferspath.mpora.com/wp-content/uploads/old_images/uploads/news/tonybuttSHOT.jpg"/>
          <p:cNvPicPr>
            <a:picLocks noChangeAspect="1" noChangeArrowheads="1"/>
          </p:cNvPicPr>
          <p:nvPr/>
        </p:nvPicPr>
        <p:blipFill>
          <a:blip r:embed="rId2" cstate="print"/>
          <a:srcRect/>
          <a:stretch>
            <a:fillRect/>
          </a:stretch>
        </p:blipFill>
        <p:spPr bwMode="auto">
          <a:xfrm>
            <a:off x="1752601" y="3276600"/>
            <a:ext cx="5908220" cy="330860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Earth</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landless, stationary Earth would have lots of </a:t>
            </a:r>
            <a:r>
              <a:rPr lang="en-US" b="1" dirty="0" smtClean="0"/>
              <a:t>convection</a:t>
            </a:r>
            <a:r>
              <a:rPr lang="en-US" dirty="0" smtClean="0"/>
              <a:t> currents (fig 2.1)</a:t>
            </a:r>
          </a:p>
          <a:p>
            <a:r>
              <a:rPr lang="en-US" dirty="0" smtClean="0"/>
              <a:t>A landless, rotating Earth would have lots of </a:t>
            </a:r>
            <a:r>
              <a:rPr lang="en-US" b="1" dirty="0" smtClean="0"/>
              <a:t>spiraling </a:t>
            </a:r>
            <a:r>
              <a:rPr lang="en-US" dirty="0" smtClean="0"/>
              <a:t>wind bands(fig 2.2)</a:t>
            </a:r>
          </a:p>
          <a:p>
            <a:r>
              <a:rPr lang="en-US" dirty="0" smtClean="0"/>
              <a:t>A landless, rotating Earth with seasons would have lots of change due to varying temperatures (fig 2.3)</a:t>
            </a:r>
          </a:p>
          <a:p>
            <a:pPr lvl="1"/>
            <a:r>
              <a:rPr lang="en-US" b="1" dirty="0" smtClean="0"/>
              <a:t>Obliquity of the ecliptic </a:t>
            </a:r>
            <a:r>
              <a:rPr lang="en-US" dirty="0" smtClean="0"/>
              <a:t>= tilt of the Earth 23.5 degrees = seasons</a:t>
            </a:r>
            <a:endParaRPr lang="en-US" b="1" dirty="0" smtClean="0"/>
          </a:p>
          <a:p>
            <a:r>
              <a:rPr lang="en-US" dirty="0" smtClean="0"/>
              <a:t>A rotating Earth with land, sea and seasons</a:t>
            </a:r>
          </a:p>
          <a:p>
            <a:pPr lvl="1"/>
            <a:r>
              <a:rPr lang="en-US" dirty="0" smtClean="0"/>
              <a:t>Heating differentials – </a:t>
            </a:r>
            <a:r>
              <a:rPr lang="en-US" b="1" dirty="0" smtClean="0"/>
              <a:t>Specific Heat Capacity</a:t>
            </a:r>
          </a:p>
          <a:p>
            <a:pPr lvl="1"/>
            <a:r>
              <a:rPr lang="en-US" b="1" dirty="0" smtClean="0"/>
              <a:t>Variations in land vs. water temps in summer &amp; winter</a:t>
            </a:r>
            <a:endParaRPr lang="en-US" dirty="0" smtClean="0"/>
          </a:p>
          <a:p>
            <a:endParaRPr lang="en-US" dirty="0" smtClean="0"/>
          </a:p>
          <a:p>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Earth continued</a:t>
            </a:r>
            <a:endParaRPr lang="en-US" dirty="0"/>
          </a:p>
        </p:txBody>
      </p:sp>
      <p:sp>
        <p:nvSpPr>
          <p:cNvPr id="3" name="Content Placeholder 2"/>
          <p:cNvSpPr>
            <a:spLocks noGrp="1"/>
          </p:cNvSpPr>
          <p:nvPr>
            <p:ph idx="1"/>
          </p:nvPr>
        </p:nvSpPr>
        <p:spPr/>
        <p:txBody>
          <a:bodyPr/>
          <a:lstStyle/>
          <a:p>
            <a:r>
              <a:rPr lang="en-US" dirty="0" smtClean="0"/>
              <a:t>Which hemisphere has more land mass?</a:t>
            </a:r>
          </a:p>
          <a:p>
            <a:r>
              <a:rPr lang="en-US" dirty="0" smtClean="0"/>
              <a:t>Southern Hemi has </a:t>
            </a:r>
            <a:r>
              <a:rPr lang="en-US" b="1" dirty="0" smtClean="0"/>
              <a:t>Roaring Forties</a:t>
            </a:r>
            <a:r>
              <a:rPr lang="en-US" dirty="0" smtClean="0"/>
              <a:t> (fig 2.4)</a:t>
            </a:r>
          </a:p>
          <a:p>
            <a:pPr lvl="1"/>
            <a:r>
              <a:rPr lang="en-US" dirty="0" smtClean="0"/>
              <a:t>January vs. July</a:t>
            </a:r>
          </a:p>
          <a:p>
            <a:r>
              <a:rPr lang="en-US" dirty="0" smtClean="0"/>
              <a:t>When would you plan a surf trip to Indonesia?</a:t>
            </a:r>
          </a:p>
        </p:txBody>
      </p:sp>
      <p:pic>
        <p:nvPicPr>
          <p:cNvPr id="7170" name="Picture 2" descr="http://envisat.esa.int/instruments/images/swh_map.gif"/>
          <p:cNvPicPr>
            <a:picLocks noChangeAspect="1" noChangeArrowheads="1"/>
          </p:cNvPicPr>
          <p:nvPr/>
        </p:nvPicPr>
        <p:blipFill>
          <a:blip r:embed="rId2" cstate="print"/>
          <a:srcRect/>
          <a:stretch>
            <a:fillRect/>
          </a:stretch>
        </p:blipFill>
        <p:spPr bwMode="auto">
          <a:xfrm>
            <a:off x="2209800" y="3886200"/>
            <a:ext cx="4172079" cy="2667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Earth’s Seasons (Fig 2.3)</a:t>
            </a:r>
            <a:endParaRPr lang="en-US" dirty="0"/>
          </a:p>
        </p:txBody>
      </p:sp>
      <p:pic>
        <p:nvPicPr>
          <p:cNvPr id="1026" name="Picture 2" descr="http://curious.astro.cornell.edu/images/earthtilt.gif"/>
          <p:cNvPicPr>
            <a:picLocks noChangeAspect="1" noChangeArrowheads="1"/>
          </p:cNvPicPr>
          <p:nvPr/>
        </p:nvPicPr>
        <p:blipFill>
          <a:blip r:embed="rId2" cstate="print"/>
          <a:srcRect/>
          <a:stretch>
            <a:fillRect/>
          </a:stretch>
        </p:blipFill>
        <p:spPr bwMode="auto">
          <a:xfrm>
            <a:off x="80620" y="1219200"/>
            <a:ext cx="9063380" cy="54864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Coriolis Force</a:t>
            </a:r>
            <a:endParaRPr lang="en-US" dirty="0"/>
          </a:p>
        </p:txBody>
      </p:sp>
      <p:sp>
        <p:nvSpPr>
          <p:cNvPr id="3" name="Content Placeholder 2"/>
          <p:cNvSpPr>
            <a:spLocks noGrp="1"/>
          </p:cNvSpPr>
          <p:nvPr>
            <p:ph idx="1"/>
          </p:nvPr>
        </p:nvSpPr>
        <p:spPr/>
        <p:txBody>
          <a:bodyPr>
            <a:normAutofit/>
          </a:bodyPr>
          <a:lstStyle/>
          <a:p>
            <a:r>
              <a:rPr lang="en-US" dirty="0" smtClean="0"/>
              <a:t>Discovered by French physicist </a:t>
            </a:r>
            <a:r>
              <a:rPr lang="en-US" dirty="0" err="1" smtClean="0"/>
              <a:t>Gustave</a:t>
            </a:r>
            <a:r>
              <a:rPr lang="en-US" dirty="0" smtClean="0"/>
              <a:t> Gaspard Coriolis in the early 19</a:t>
            </a:r>
            <a:r>
              <a:rPr lang="en-US" baseline="30000" dirty="0" smtClean="0"/>
              <a:t>th</a:t>
            </a:r>
            <a:r>
              <a:rPr lang="en-US" dirty="0" smtClean="0"/>
              <a:t> century.</a:t>
            </a:r>
          </a:p>
          <a:p>
            <a:r>
              <a:rPr lang="en-US" dirty="0" smtClean="0"/>
              <a:t>This phenomenon dominates the entire physical oceanographic world.</a:t>
            </a:r>
          </a:p>
          <a:p>
            <a:r>
              <a:rPr lang="en-US" dirty="0" smtClean="0"/>
              <a:t>Forms the rotation of high and low pressures</a:t>
            </a:r>
          </a:p>
          <a:p>
            <a:r>
              <a:rPr lang="en-US" dirty="0" smtClean="0"/>
              <a:t>Which direction does </a:t>
            </a:r>
            <a:r>
              <a:rPr lang="en-US" dirty="0" err="1" smtClean="0"/>
              <a:t>coriolis</a:t>
            </a:r>
            <a:r>
              <a:rPr lang="en-US" dirty="0" smtClean="0"/>
              <a:t> effect push particles in the </a:t>
            </a:r>
            <a:r>
              <a:rPr lang="en-US" dirty="0" err="1" smtClean="0"/>
              <a:t>Nothern</a:t>
            </a:r>
            <a:r>
              <a:rPr lang="en-US" dirty="0" smtClean="0"/>
              <a:t> Hemi? Sothern Hemi?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Challenge</a:t>
            </a:r>
            <a:endParaRPr lang="en-US" sz="3200" dirty="0"/>
          </a:p>
        </p:txBody>
      </p:sp>
      <p:sp>
        <p:nvSpPr>
          <p:cNvPr id="5" name="Text Placeholder 4"/>
          <p:cNvSpPr>
            <a:spLocks noGrp="1"/>
          </p:cNvSpPr>
          <p:nvPr>
            <p:ph type="body" idx="2"/>
          </p:nvPr>
        </p:nvSpPr>
        <p:spPr/>
        <p:txBody>
          <a:bodyPr/>
          <a:lstStyle/>
          <a:p>
            <a:pPr marL="342900" indent="-342900">
              <a:buAutoNum type="arabicPeriod"/>
            </a:pPr>
            <a:r>
              <a:rPr lang="en-US" sz="2400" dirty="0" smtClean="0"/>
              <a:t>What causes the swirling pattern of a low pressure system?</a:t>
            </a:r>
          </a:p>
          <a:p>
            <a:pPr marL="342900" indent="-342900">
              <a:buAutoNum type="arabicPeriod"/>
            </a:pPr>
            <a:r>
              <a:rPr lang="en-US" sz="2400" dirty="0" smtClean="0"/>
              <a:t>Which direction does a low pressure spin in the Northern Hemisphere? </a:t>
            </a:r>
          </a:p>
          <a:p>
            <a:pPr marL="342900" indent="-342900"/>
            <a:endParaRPr lang="en-US" dirty="0" smtClean="0"/>
          </a:p>
          <a:p>
            <a:endParaRPr lang="en-US" dirty="0"/>
          </a:p>
        </p:txBody>
      </p:sp>
      <p:sp>
        <p:nvSpPr>
          <p:cNvPr id="4" name="Content Placeholder 3"/>
          <p:cNvSpPr>
            <a:spLocks noGrp="1"/>
          </p:cNvSpPr>
          <p:nvPr>
            <p:ph sz="half" idx="1"/>
          </p:nvPr>
        </p:nvSpPr>
        <p:spPr/>
        <p:txBody>
          <a:bodyPr/>
          <a:lstStyle/>
          <a:p>
            <a:r>
              <a:rPr lang="en-US" dirty="0" smtClean="0"/>
              <a:t>Formation of a Low Pressure (Fig. 2.7)</a:t>
            </a:r>
            <a:endParaRPr lang="en-US" dirty="0"/>
          </a:p>
        </p:txBody>
      </p:sp>
      <p:pic>
        <p:nvPicPr>
          <p:cNvPr id="21508" name="Picture 4" descr="http://www.trewern.org/trewern-new/images/weather/OCCLUSION1.gif"/>
          <p:cNvPicPr>
            <a:picLocks noChangeAspect="1" noChangeArrowheads="1"/>
          </p:cNvPicPr>
          <p:nvPr/>
        </p:nvPicPr>
        <p:blipFill>
          <a:blip r:embed="rId2" cstate="print"/>
          <a:srcRect/>
          <a:stretch>
            <a:fillRect/>
          </a:stretch>
        </p:blipFill>
        <p:spPr bwMode="auto">
          <a:xfrm>
            <a:off x="4191000" y="2590800"/>
            <a:ext cx="4347437" cy="41148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2057400"/>
            <a:ext cx="8305800" cy="4524315"/>
          </a:xfrm>
          <a:prstGeom prst="rect">
            <a:avLst/>
          </a:prstGeom>
        </p:spPr>
        <p:txBody>
          <a:bodyPr wrap="square">
            <a:spAutoFit/>
          </a:bodyPr>
          <a:lstStyle/>
          <a:p>
            <a:r>
              <a:rPr lang="en-US" b="1" dirty="0" smtClean="0"/>
              <a:t>High Pressure Systems (Anticyclones) </a:t>
            </a:r>
          </a:p>
          <a:p>
            <a:r>
              <a:rPr lang="en-US" dirty="0" smtClean="0"/>
              <a:t>Areas of sinking air which result in high pressure are called anticyclones. The changes in pressure are much smaller than those associated with low pressure. High pressure systems cover huge areas, the rate at which changes occur is slower and the weather patterns usually more stable. The weather conditions depend on the time of year</a:t>
            </a:r>
          </a:p>
          <a:p>
            <a:r>
              <a:rPr lang="en-US" b="1" dirty="0" smtClean="0"/>
              <a:t>In Summer </a:t>
            </a:r>
          </a:p>
          <a:p>
            <a:r>
              <a:rPr lang="en-US" dirty="0" smtClean="0"/>
              <a:t>Hot days with few or no clouds but there can be mist in the mornings. </a:t>
            </a:r>
          </a:p>
          <a:p>
            <a:r>
              <a:rPr lang="en-US" dirty="0" smtClean="0"/>
              <a:t>Light winds. </a:t>
            </a:r>
          </a:p>
          <a:p>
            <a:r>
              <a:rPr lang="en-US" dirty="0" smtClean="0"/>
              <a:t>Warm moist air rising from the ground may result in thunderstorms. </a:t>
            </a:r>
          </a:p>
          <a:p>
            <a:r>
              <a:rPr lang="en-US" dirty="0" smtClean="0"/>
              <a:t>Some cloud </a:t>
            </a:r>
            <a:r>
              <a:rPr lang="en-US" dirty="0" err="1" smtClean="0"/>
              <a:t>covercan</a:t>
            </a:r>
            <a:r>
              <a:rPr lang="en-US" dirty="0" smtClean="0"/>
              <a:t> form over Eastern England. This is caused by light winds blowing over the cooler North Sea.</a:t>
            </a:r>
          </a:p>
          <a:p>
            <a:r>
              <a:rPr lang="en-US" b="1" dirty="0" smtClean="0"/>
              <a:t>In Winter</a:t>
            </a:r>
          </a:p>
          <a:p>
            <a:r>
              <a:rPr lang="en-US" dirty="0" smtClean="0"/>
              <a:t>Cloudless skies but the low angle of the sun produces less heat </a:t>
            </a:r>
          </a:p>
          <a:p>
            <a:r>
              <a:rPr lang="en-US" dirty="0" smtClean="0"/>
              <a:t>days </a:t>
            </a:r>
            <a:r>
              <a:rPr lang="en-US" dirty="0" err="1" smtClean="0"/>
              <a:t>arecold</a:t>
            </a:r>
            <a:r>
              <a:rPr lang="en-US" dirty="0" smtClean="0"/>
              <a:t> and the nights even colder due to lack of cloud cover. </a:t>
            </a:r>
          </a:p>
          <a:p>
            <a:r>
              <a:rPr lang="en-US" dirty="0" smtClean="0"/>
              <a:t>Fog and frost often form at night. </a:t>
            </a:r>
          </a:p>
          <a:p>
            <a:r>
              <a:rPr lang="en-US" dirty="0" smtClean="0"/>
              <a:t>Cold air from Russia can bring snow to the east of the country.</a:t>
            </a:r>
            <a:endParaRPr lang="en-US" dirty="0"/>
          </a:p>
        </p:txBody>
      </p:sp>
      <p:sp>
        <p:nvSpPr>
          <p:cNvPr id="6" name="Title 5"/>
          <p:cNvSpPr>
            <a:spLocks noGrp="1"/>
          </p:cNvSpPr>
          <p:nvPr>
            <p:ph type="title"/>
          </p:nvPr>
        </p:nvSpPr>
        <p:spPr/>
        <p:txBody>
          <a:bodyPr/>
          <a:lstStyle/>
          <a:p>
            <a:r>
              <a:rPr lang="en-US" dirty="0" smtClean="0"/>
              <a:t>High Pressure (Fig. 2.8)</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34819" name="Picture 3" descr="http://images.magicseaweed.com/news/2806.jpg"/>
          <p:cNvPicPr>
            <a:picLocks noChangeAspect="1" noChangeArrowheads="1"/>
          </p:cNvPicPr>
          <p:nvPr/>
        </p:nvPicPr>
        <p:blipFill>
          <a:blip r:embed="rId2" cstate="print"/>
          <a:srcRect/>
          <a:stretch>
            <a:fillRect/>
          </a:stretch>
        </p:blipFill>
        <p:spPr bwMode="auto">
          <a:xfrm>
            <a:off x="2895600" y="1676400"/>
            <a:ext cx="2472436" cy="5048250"/>
          </a:xfrm>
          <a:prstGeom prst="rect">
            <a:avLst/>
          </a:prstGeom>
          <a:noFill/>
        </p:spPr>
      </p:pic>
      <p:sp>
        <p:nvSpPr>
          <p:cNvPr id="4" name="Title 3"/>
          <p:cNvSpPr>
            <a:spLocks noGrp="1"/>
          </p:cNvSpPr>
          <p:nvPr>
            <p:ph type="title"/>
          </p:nvPr>
        </p:nvSpPr>
        <p:spPr/>
        <p:txBody>
          <a:bodyPr>
            <a:normAutofit/>
          </a:bodyPr>
          <a:lstStyle/>
          <a:p>
            <a:r>
              <a:rPr lang="en-US" sz="1600" i="1" dirty="0" smtClean="0"/>
              <a:t>In an effort to equalize the pressure, air tries to flow directly from a high pressure to a low pressure, but the Coriolis force causes it to turn to the right. As a result, the air circulates clockwise (</a:t>
            </a:r>
            <a:r>
              <a:rPr lang="en-US" sz="1600" i="1" dirty="0" err="1" smtClean="0"/>
              <a:t>anticyclonic</a:t>
            </a:r>
            <a:r>
              <a:rPr lang="en-US" sz="1600" i="1" dirty="0" smtClean="0"/>
              <a:t>) around a high pressure and </a:t>
            </a:r>
            <a:r>
              <a:rPr lang="en-US" sz="1600" i="1" dirty="0" err="1" smtClean="0"/>
              <a:t>anticlock</a:t>
            </a:r>
            <a:r>
              <a:rPr lang="en-US" sz="1600" dirty="0" smtClean="0"/>
              <a:t>© 2009 - Dr. Tony Butt</a:t>
            </a:r>
            <a:br>
              <a:rPr lang="en-US" sz="1600" dirty="0" smtClean="0"/>
            </a:br>
            <a:endParaRPr lang="en-US" sz="1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Coriolis Effect</a:t>
            </a:r>
            <a:endParaRPr lang="en-US" dirty="0"/>
          </a:p>
        </p:txBody>
      </p:sp>
      <p:pic>
        <p:nvPicPr>
          <p:cNvPr id="19458" name="Picture 2" descr="http://www.astarmathsandphysics.com/a_level_physics_notes/forces_and_motion/a_level_physics_notes_the_coriolis_force_html_40944542.gif"/>
          <p:cNvPicPr>
            <a:picLocks noChangeAspect="1" noChangeArrowheads="1"/>
          </p:cNvPicPr>
          <p:nvPr/>
        </p:nvPicPr>
        <p:blipFill>
          <a:blip r:embed="rId3" cstate="print"/>
          <a:srcRect/>
          <a:stretch>
            <a:fillRect/>
          </a:stretch>
        </p:blipFill>
        <p:spPr bwMode="auto">
          <a:xfrm>
            <a:off x="4648201" y="1676400"/>
            <a:ext cx="4495800" cy="4822988"/>
          </a:xfrm>
          <a:prstGeom prst="rect">
            <a:avLst/>
          </a:prstGeom>
          <a:noFill/>
        </p:spPr>
      </p:pic>
      <p:pic>
        <p:nvPicPr>
          <p:cNvPr id="19460" name="Picture 4" descr="http://hyperphysics.phy-astr.gsu.edu/hbase/imgmec/cor.gif"/>
          <p:cNvPicPr>
            <a:picLocks noChangeAspect="1" noChangeArrowheads="1"/>
          </p:cNvPicPr>
          <p:nvPr/>
        </p:nvPicPr>
        <p:blipFill>
          <a:blip r:embed="rId4" cstate="print"/>
          <a:srcRect/>
          <a:stretch>
            <a:fillRect/>
          </a:stretch>
        </p:blipFill>
        <p:spPr bwMode="auto">
          <a:xfrm>
            <a:off x="685800" y="1981200"/>
            <a:ext cx="3400425" cy="3319783"/>
          </a:xfrm>
          <a:prstGeom prst="rect">
            <a:avLst/>
          </a:prstGeom>
          <a:noFill/>
        </p:spPr>
      </p:pic>
      <p:sp>
        <p:nvSpPr>
          <p:cNvPr id="3" name="TextBox 2"/>
          <p:cNvSpPr txBox="1"/>
          <p:nvPr/>
        </p:nvSpPr>
        <p:spPr>
          <a:xfrm>
            <a:off x="533400" y="5447970"/>
            <a:ext cx="4114801" cy="369332"/>
          </a:xfrm>
          <a:prstGeom prst="rect">
            <a:avLst/>
          </a:prstGeom>
          <a:noFill/>
        </p:spPr>
        <p:txBody>
          <a:bodyPr wrap="square" rtlCol="0">
            <a:spAutoFit/>
          </a:bodyPr>
          <a:lstStyle/>
          <a:p>
            <a:r>
              <a:rPr lang="en-US" dirty="0" smtClean="0">
                <a:hlinkClick r:id="rId5"/>
              </a:rPr>
              <a:t>Coriolis Force Video Clip</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controls>
      <mc:AlternateContent xmlns:mc="http://schemas.openxmlformats.org/markup-compatibility/2006">
        <mc:Choice xmlns:v="urn:schemas-microsoft-com:vml" Requires="v">
          <p:control spid="1026"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Centrifugal Force</a:t>
            </a:r>
            <a:br>
              <a:rPr lang="en-US" dirty="0" smtClean="0"/>
            </a:br>
            <a:r>
              <a:rPr lang="en-US" dirty="0" smtClean="0">
                <a:hlinkClick r:id="rId2"/>
              </a:rPr>
              <a:t>Univ. of Virginia Site</a:t>
            </a:r>
            <a:endParaRPr lang="en-US" dirty="0"/>
          </a:p>
        </p:txBody>
      </p:sp>
      <p:sp>
        <p:nvSpPr>
          <p:cNvPr id="20482" name="AutoShape 2" descr="data:image/jpg;base64,/9j/4AAQSkZJRgABAQAAAQABAAD/2wCEAAkGBhESDxAUEBAQEBQVFRgSFBQWGBgQFBAYGRMWGBYVEhcXHSgeFxolHRQZHzIgIycpLi0wGR8xNzMqNSYrLCkBCQoKBQUFDQUFDSkYEhgpKSkpKSkpKSkpKSkpKSkpKSkpKSkpKSkpKSkpKSkpKSkpKSkpKSkpKSkpKSkpKSkpKf/AABEIAN8A4gMBIgACEQEDEQH/xAAcAAEBAQACAwEAAAAAAAAAAAAABgUEBwECAwj/xABGEAACAQMDAgMEBQgHBgcAAAABAgMABBEFEiEGMRMiQRQyUWEHI0JScRUXMzRUgaPTJENTYnJ0kRaCkpO1wQhEZKGis9X/xAAUAQEAAAAAAAAAAAAAAAAAAAAA/8QAFBEBAAAAAAAAAAAAAAAAAAAAAP/aAAwDAQACEQMRAD8A7xpSlArO13WltYd7K0jMwjiiXG+eRjhI0zxk98ngAEngGtGpu4iE2sxBh5bW1Mygn+suJGjDAfFUgkHP9p+NB6Q9Ie0YfVHF2xIYW/PscHqFWLgTEffkBJ9AoOK51z0bp8ihXsbQhRtX6qMGMYA+rIGU7DkY7CtmsfqTVpYVhS3jSSeeXwYt5KxIfCklZ5SPNtCRMcDknA4zkBm/k+6sMG2Mt7ajg20jb7iAZyWtpX80oA4ETkn4N2Wt3R9ZhuohLA+9SSpyCjIynDI6sAysCMEEZrIfp69lBFxqkqg54tYo7XuePPJ4jjA+DA98k16fR9F4drJFIWa4inkS6djuMsxIcyA4HlZJI2A+yGCnlTQU9KUoFKUoFKUoFKUoFKUoFKUoFKUoFKUoFKUoFKUoFKUoFKUoFTudms+YcT2QCH5wTsXB/ddIR+DfLNFU71jbuqQ3cK75LRjKU4UywspWeMEkAeTzjJxujSg2dT1GO3glmlbbHEjSOcZwqjJwByTx2qNuOpDdalp9s1vLaTI5vsSNGx8AQzRdo3bDsZNu09hk8kVydW6t0y8tpYfFmmSSPkwQTztHu5RgUiYJICNwDcggcVodHS3rxu94BjIEBeIQXLIBy1yiuyqxPYLjgZIBOAGrrFjJNC0cU72xbAMiAM4X7QjLcK2OzYOO+KwtKAsLo275MV1KXtpS25vEEK+JBNnksREzq/OeQcEDfTXEpVHYI0hVSwRcbnIGdq7iBk9hkgfMVKdHKlxc6hdS2/hzi4EA8QpLLbotpbZiDoWVQWZ2IU9355yAFfSlKBSlKBSlKBSlKBSlKBSlKBSlKBSlKBSlKBSlKBSlKBSlKBUrq8pv5jaRc2yNi+lBIDYwfY4yO7N/WY91Tt95uPOqXMt7PNaW0kkEUY23V1GQHDsoIt7cn3X2sGZ8eUEActlcdXvLK1t4J5bXT4o1WFXt1a8ub2X0FvC0YCs3LHKyHJP+Kg7AAxXC1rVVtraed+VijaQjON21SQo+ZPA+ZqKWwkI3vZ69I3cSvfRW7jk/1cdyiJnOMbBxWbqOpS5trYzXJSa6tke2vVCzxoLqJi1vcp5LiPgRkbnOXXzZIBCvtr7V/DUPZ2LuRywuJIUyRnBQwuRjOD5jnGRjOBodMaQ9tb7JZFkkaSWeRlDKm+aZ5WEasSVUF8Dn0z3JrVFeaBSlKBSlKBSlKBSlKBSlKBSlKBSlKBSlKBSlKBSlKBSlKBWZ1Lq/stncTgBjHGWVScB3xhFJ+bED99adTfVT+JcadbZP1lx7Q4HP1dsvi5/5vgDn73xxQaHTWkezWsURO98F5X/tZXJeaQ8fadmP76zOl7YTzXF9IAztJJbwZ58CCGVo9q/Au6O5PfzAdlFU9T3Qbf0LHqLi7U/Ii9nyDQbd3ZxyoySxpKjcMjqHVuc4ZWGD2qQ1/wCjO3cJJYpFaXEUkc8YUbLd3ibcgliUbRntvVQ2CRkgkG1pQY+g9Rpcb42VoLiLAnt39+InsVPaSM91deCPgcgbFY3UPTouFV4pDbXMeTDcKAWjPqrg8SRNgbkPB+RAI9em9deYPFcxrBdw4E0QOVYH3ZoSeWifBIPoQVPKmg26UpQKUpQKUpQKUpQKUpQKUpQKUpQKUpQKUpQKUpQKUpQKnpedZiz6WUuPluuId2Px2r/oKoano1LazIeAIrKMfNvGuJs8+mPZR+O75UFDU10/J4N9f2rcBn9tgyc7kmH1wXP3Zlckenir8RVLWXrnTsV14RYyRSxNvhmjIWWFsYJUkEEEcFWBVh3BoOLcdV4d1jsdQmCNtZlh8NeCASnjMhkAz3UHPpmmi9b2dzK0KSFJ0JVoJQYpVK8sAp4bAwTtJxkZxXxbpq6kBS51KR4j7ywxpavIMDKvKpLAd/c2H0z8fvqnS1mbE27JHBDGN6MPq/ZmQZWZHBBVl97dnPfJ5NBu1la5oC3GxhJJbzRkmKePAkjzjcpDAq8bYG5GBBwOxAImeltb1GKytZbuJr6KSNHMsSkXUOVBzJBj65fXcmHwRlM5qr0fX7a6QvbTRzAHa20+aM/dkU+ZD8mANBlflHUrcfX20d8gzmS1bwpSAOCbeY4JP92U/Ids6ui69BdIXgfO07XRgY5Im9UljYBkb5EfMZHNaFYOudNs8guLSQWt2uPrNu5LhR/U3SjHiJ8DncvdT3BDepU5a9axKVjv1/J8xO3bKfqpD6eBcECOQH4ZDfFQa1o9atmYKtxAxJwAJEJJ+AAPNBzaUpQKUpQKUpQKUpQKUpQKUpQKUpQKUpQKUpQKm+lD4019d91llEEJ4IaG3BQMPXBlaYj0wQR8T4671LZbxwCVYGu5VtBIWEZjVwTK6liPMI1YL/eZO5IB3rGzSGKOKJQiRqsaKOyqoAUD8AKD70pSgVMdTA3VxDYgnwyPaLzHrArYSE8f1rgg/wByOQetUdzcLGjO7BVVSzMeAqgZJPyAGaweirZ2he6mUrNeP47A9448bbeLsCNsQXI+8z/GgoQuBgVk6t0pa3LiSWLEqjCzxs0E6D4LLGQ4HyzitelBNnSNRh/Vr5Lhc+5dx7mAz2WaDYf+JXPzrydb1CP9PpokAGS1rOs59c4SZYiTwOBnv6niqOlBlaZr9tdb0RvOBiWCRTFMgPH1kTgNtOcZxg+hNJelLFlKtZWjA9wYYyD/APGvOudOw3Sr4gKyRndDMnlmt29Gjb0/A5U9iCKzdP6oaGRbbUtkEpO2Gf3be+4HMZP6KT4xMc/dLDsHwFjdadk2yve2gBPs7OTc2wAzi2d8+Mp+47AjjBPYU1jepNFHLG25JEWRG+8rKGU/vBFS30k63NFbrDapNLNOTuSAAziBR9fJESCFYAqoYg8uMDPbldF9YWF3EkVm4QxIENsw8OaAIAu0oecLwuRkfOgpqUpQKUpQKUpQKUpQKUpQKUpQKUpQKUpQTGq2cdxqtvFNGkscdpPIUcb0ZpJYEUlCMHCo45+/X0/2Jjj5sri6sO52ROJIefhBMHjX/cC172YDavdnv4dpbIOeELzXbOvwBIWIn5BaoKCd8HVo8Yl0+6HPvpLaMO2CSrSK3qOy+lewv9U9bGyz64vHx+7+i1QUoIfqe7vpY4rWa1t4UvJVtmeO5eZhGQZJgF8BO8UcgzuGMg1bquAABj5fCpzqhvDutMmfPgpO0b/CN5oWihlYj03MY8Hj64H7IqkoFKUoFKUoM7VOo7S2KC5uYYC+dokdU3AYyeT2GRz2rk3VrFPEUkRJo3GCrAOjg/EHgio6w1m2tLjUPbmIuZJztBRpHntzxbJaqqkyIBkFRnD+Jnvk87pzWLWDbaxGZkWaWGOUxkQ+IZZHNsjDgGMHYOAuFwDkEANjSOnLa2LGCLazAKzFnkYhc7V3OSdoyTjOOTWV1V9HVpfMJSHt7leUuYD4UynHG5h7/b17ehGaqKUHW46k1TSfLqUTajaDhb23X62NR63Uf4Y8w+fLGrjRdftruIS2s8c6H1Q52n4MO6n5EA1oVD6z9F0RlNxpkz6Xc+rQj6mX5TQ+6R+Hx5BoLildeW30kz2brDrtsbUk4S7hBltJfxIy0Z+R/EhRVhqXUUEFsLl3DQZTMiEOgV3VA5bONgLAkj0zQadK8KwIBBBB5BHIP4V5oFZeua+lsI1CPPNKSsMEe3xJiBliNxCqqjksxAHHqQDqVPazZTJeQ3cEPtOIntniDJG6qzo6yRM5C90wykjIII93BDm6NronaWN4ZbeaLaXik2khXzskRkJV0bawBB7qwOCK1KhtS6omhmUm2gt52jVriRzJPFbw+LILaOd4kwpZjL5uUTDnLcA7ekdZ20y24eWOGaaJJRCzjdhyQNhOA4JB2ke8BkcUG9SlKBSlKBSlKCdhPh6xKMYFxaRup5GWt5pFkJ4wTtuYRnOcKPlVFWJ1TpckiRy2wX2m3fxod3Ak4KyQsfRXQlfkdp+zXL0PWo7qBZYtwByGRxtkidTh45V+y6kEEfKg0KVla/1FFaKm8PJJI3hwwxgNLO/3UBIGAOSxIAHJNZw6duLoZ1CdkU/+UtnaKJR92WZcSTnHflV5Pl9aB1Nrtq6y2ew300iFWtYsF1BwN0z+7ABkHc5B7YycCnReo3AVrS/ZWu4Au5lztuIm/RzISBu7FWOB5lPAyM7mnaVDboEt4Y4UH2UUIPxOO5+dZnU+iySeFPbYW6tyXizwJlI+st5CeAkgAGfskKw92g3aVwND1iO6gSaPIDDDK3DxMDh45F+y6sCpHxFc+gUpSg8Yrr666DmgCtbCGQowWDahicFpfq5b5vF2XCwbt4yhYlFOQck9hVBjqyV78uJJntQXjght4xLJdGLas8sg2MTCrPgOrpymAG3LkODHdyWUk8VjLJOEEdkizyNOJ753EjFPNlAsbs8hHHPbKHNFpHWkTRsj+PJNCoWXbEzeI6FI5mjMY2OFkYqQvba2BgZrnz6fBeRwzxSMjbJDBPGSrJ40ZRm2ngnkHDDhlHqKmtb0WWPwooID4UCLa6egJIM8kbB7ucocosMYbDHDEtIQcstBeqwPYg+n4fKvNQnSNzFZ27lFLQyXK21u2xRdX0hcq88zDaHyS2CQDshLkndxX6drNvcb/Z54Z9h2v4brJsPwbaTg0H3ubZJEZJEWRGGGVgHVh8GB4Ir87fSbbxWXjW+mflCKGZtlxC8b+xlgc/UtKN2/KD3cgjs2OK/R1KDon6EvpT2eHp966hfdtpWOMEniFz2xz5Se3u+q472rMv8Apeyn/TWltKcFcvEjHB7gEjI7+ldCdezavol5iDULxraTLQNI5mGMYaNxICu5c/DttPHoH6OpXVn0S9X6jfFvar6ybYTvt/CK3QAypJAKKgzg5w/w4rtOgy9W6egnZXk8VGUFd8UsluxQkEo7RMpZMjOD/wBzUrrPTng2zLIA6yStd310ibPBht8SRx26biyELHFGgXO0B297BPt9IsrzNFbrHIUV4mf7EdxLJKFtrclgyOm4GSTKsAqKMEuK1NL6jS3D2957NbG3WBcxErb7ZiyRKoYZQgxkbeRjDZwSFDB0jXJreSSVomunnj9uugJI8adCd3gRiWRgjDbk43DGyVhkEAWmh6qZ0LEx5zuVVLBljbzRGVHAaNyuCVIrF6l0uD2OaWIF45HS4mjhBlbUAqKkcAIJwjFYl4GNoIxgk1J3kUlusU7Wk/tyXSzXU+0qJ2ZvCjtrZ87ZEk3xxKBkIgLMA4AIdsUqHs/pJRIbp7vwz7OiSOYBKfM7yoIXjlVXhlDRbcSYzuU+XJAtYZNyq3bIB7g9x8Rwf3UHvSlKBU7q3T7pM15YgLckASxk7Yr5F7JL6LIBwsuMrwDlciqKlBC6QksGp+JqYjaW7XZayrkpbYBZrEE8A/aD4Bkw3baBV1Wfr2jLdQNExKHIeORffhkUho5E/vKwB+fbsTWdofUjNMbS8RYbpV3DH6K7QcGa3J5xnuh5X5jmgoaUpQSuqj2C5N2vltZiFvV+zC/Cpdgenokh+ARvsk1VV6SxKysrAMrAqwIyGBGCCD3HyqZ0Fnsp1sZSzQsCbGU5PlUZa1kY93RQSp+0in1Q0FTSlKDwwyMGp+76YdJEexkhtiLcWm1ovFRY1fdGYwHXaV3PxyGyM9gaoaUHWqaJLbGExicSCf2OxhMxiWRVMk89xesgIYStHJIwC8qsYABJxUwdWRxZS/eG2lWTws7iI5vq0k8WLeARHiQAk8KwZdxwCdTVdHiuEVZQ3lYOjKzRSRsAQGjdCGU4Yjg8gkHIJFSOqdEzCdjaltrxRQJIZ23WyIX3pJHKsiXMTb9218kkkZHDKHy6x6XtYoXliDp4qTQK29mtbX2hWaSYr5hArlRGZEACiUsR3NcG31rfOk9vC8WIntbKOFDdxyLEyePcssTxrJCviLGnm7liM5Fdi6bYiGCKJSSI41jBJJJCqFBJPJPFfLVtFguY9lxEsig5Ge6nBG5SOVOCRkfGgm9N62lkijVY0mmkuTbxEB4Enjj2Ge52Pl4lQFkIOcOAuTuFWVYHT3SKWr7hI0myGO2gBAXwIUVcr5eCzuC7MAM+UY8tb9ArH6s6Xh1C0kt5x5W5Vh70TgHa6/MZ7eoyOxrYpQQ999FVtNbWgZmhvLeKKNL2HMcu6NFXcefOCV+1kjPBFcFOsL/SyI9Yi9otgcLqMCkhRnC+1RAZVu3I+IA3Hmuxq9XQEEEAgjBB5BHqDQZ261v7cFXS4hYqwaNzwysGUq6EFWVgDwQQRWV/sZGkyyAeLHGryiN90slxcsNpnndyd7CMbFBB272xgAAZOo/RtJbyNcaHcewSnl7dstZz/wCKPnYfTI7egHJr7aH9Ji+MLXVIG0y69BIQYJuwzBNnBznt+7JNBj6d1cttBbT+3LO7hFubTdHFHbl4WMcMKYAtvDdMHewwgctkgEWlndw6hBNHLEV2sqSxlgdrbY5UeKSJuRhkZXUg/gRgcnWdEE4jKyPBJE/ixyIFJVvDaM7lcEMpVypB9OxBAI8dO9PxWcPhxAcne7BUj8RyAC2yMBF4UDCgAYFBga301JCI5rdWuvAEs+yaR5pZrjAWB2ZgzOkavKRGpHcFQWAFYWkdSTRyTvE3ioo8Ep4ly63d3OyG3ihS780BRd5fYSux1bHHk7QrgyaLA06TGJfFQlg44OWTwyzY4ZtnlBOSASBgE0GdZdP3AijEuo3bSBFDsvghWbaNxUGIkDOcAk0rfpQKUpQKzNd0JLlFBZo5I28SGZMeJA4GAyZ4PwKnhgSDwa06UGJoeuOztb3SrFdRjcQM+HcJnHj2+eSmSAVPKE4OQVZtusvX+noruNVk3oyMJIpYzslgcdnibBwfTBBBHBBrOsOopYJFt9SCxuW2Q3K+W3vPujJ4hmOD9Ue/2S3YBS1k9T6N7TbOinbKuJYH9Ypk80Tj8GAyPUEj1rWpQZ/T+rC5tIJwNviRqzL6xtjzoc9irAqfwrQqd+j850+Ig5VnndPUBGuZWQA/aG0jzevf1qioFKUoFKUoFKUoFKUoFKUoFKUoFZ+uaBbXkJiuoUmjPOGHKnBG5D3VuTyMGtClB1p+RtV0fmxZtUsQf1R/1mBd3a3ce/geh/4fWqrpPruz1BT7PIRIv6SCQeHNCc4IdT3/ABGRVDUj1p0FZ3QNy5e0uIlLrdwnwpY9gJyxHDAD4847EUFDqmtW9su65nhgU9jI6xg49F3Hk/IV89I6jtLoZtbmCfjJEbq5X/EoOV7juK/Huta7cXcplupnmcgDcx7ADAAA4A/CvXRtZmtZ45reRo5EIKsDj8VYfaU9ip4I4NB+1aVO6N1vazW1vK88UbSRRyMm73CyBiv7icUoKKlKUClKUCpjVYva9Rht2wYbZUvJh/aSM7raocHlQYpJCD6rH6Zqnqd6VG+bU5sY33bRjnnbBDFDz6DzpIR8mH4AKKsLrK/dLYRQnE9y62sJ7lDJnfLj18OMPJ/uVu1Ns3jayo4K2lqWPPaW5k2rkZ7iO3f07S/Og3NPskhhiijGEjRY0HwVVCqP9AK5FKUClKUClKUClKUClKUClKUClKUClKUCvncQK6MjgMrAqwIyCCMEEHvwa+lKD8f9bdEXGm3LxzI3h7iIpsYSZfQg9t2MZXuK4fTXS1zfTrFbRM5JG5gPJEMgF5G7ADNfsqSJWBDAMDwQRkH8Qa9YLdEUKiqijgKoCqPwA4FBxtH00W9tbwKdwhiSEE9yEQKCf9KVzaUClKUClKUHg1gdG+5ef566/wDuNUFT3TQ23erIAAPaUlGOB9ZZ2+ePjlCT8d1BQ1O9K+ebUpj9u7aJTyRtgijhwpPGN6SHjsWYelUJrD6N/Vpf85f/APUrmg3aUpQKUpQKUpQKUpQKUpQKUpQKUpQKUpQKUpQKUpQKUpQKUpQKUpQKntO2/le/24/VrPdjHvb733seu3b39NvpiqGp7p0ZvNWb/wBRHFj/AAWVu2f3+J/7UFAaw+jf1aX/ADl//wBSua3TU/0e+EvIiMGK9uQe/PizG5U4I48tyvxz39aCgpSlApSlApSlApSlApSlApSlApSlApSlApSlApSlApSlApUN+e3RP27+Dcfyqfnt0T9u/g3H8qguaVDfnt0T9u/g3H8qn57dE/bv4Nx/KoLk1O9FYMd4R2N9dHPbdidlJ+fK4/dWR+e3RP27+Dcfyql9P+mO0tRJFFJBcRmaaZJibmAATTyTFZV9mZgymQjKhgeO3OA7hqa1bTLmG5a7sVSYuipcWzN4ZuNmfDkhkPCSKCRhvKwwCQQCI/8APxb/AHtP/wCdff8A51ejf+IK1T34RIucEwPJJkfFRPDFnHbBx++gth11boQLpLixJOP6RGY4/Qfp13Q92x7/AP2qgRwQCCCCMgjkEehFdZxfT/pDod4ukzkFHiDZHz2sQQfxri9H/S9pEKXCNcNbxeOxtomjlYxRFEO0CNWVE3+IVUHgEDA7AO2KVDfnt0T9u/g3H8qn57dE/bv4Nx/KoLmlQ357dE/bv4Nx/Kp+e3RP27+DcfyqC5pWN011hZ6gkjWU3jKhCudkke0kZA+sUZ4+FbNApSlApSlApSlApSlApSlApSlApSlB/9k="/>
          <p:cNvSpPr>
            <a:spLocks noChangeAspect="1" noChangeArrowheads="1"/>
          </p:cNvSpPr>
          <p:nvPr/>
        </p:nvSpPr>
        <p:spPr bwMode="auto">
          <a:xfrm>
            <a:off x="120650" y="-1163638"/>
            <a:ext cx="2152650" cy="2124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484" name="Picture 4" descr="http://content.answcdn.com/main/content/img/oxford/Oxford_Sports/0199210896.centrifugal-force.1.jpg"/>
          <p:cNvPicPr>
            <a:picLocks noChangeAspect="1" noChangeArrowheads="1"/>
          </p:cNvPicPr>
          <p:nvPr/>
        </p:nvPicPr>
        <p:blipFill>
          <a:blip r:embed="rId3" cstate="print"/>
          <a:srcRect/>
          <a:stretch>
            <a:fillRect/>
          </a:stretch>
        </p:blipFill>
        <p:spPr bwMode="auto">
          <a:xfrm>
            <a:off x="1219200" y="1981200"/>
            <a:ext cx="4267200" cy="42195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a:t>
            </a:r>
            <a:endParaRPr lang="en-US" dirty="0"/>
          </a:p>
        </p:txBody>
      </p:sp>
      <p:sp>
        <p:nvSpPr>
          <p:cNvPr id="3" name="Content Placeholder 2"/>
          <p:cNvSpPr>
            <a:spLocks noGrp="1"/>
          </p:cNvSpPr>
          <p:nvPr>
            <p:ph idx="1"/>
          </p:nvPr>
        </p:nvSpPr>
        <p:spPr/>
        <p:txBody>
          <a:bodyPr/>
          <a:lstStyle/>
          <a:p>
            <a:r>
              <a:rPr lang="en-US" dirty="0" smtClean="0"/>
              <a:t>What controls the weather on Earth?</a:t>
            </a:r>
          </a:p>
          <a:p>
            <a:r>
              <a:rPr lang="en-US" dirty="0" smtClean="0"/>
              <a:t>What type of climate is NJ?</a:t>
            </a:r>
          </a:p>
          <a:p>
            <a:r>
              <a:rPr lang="en-US" dirty="0" smtClean="0"/>
              <a:t>What are the prevailing winds in our latitude?</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Ch.3 The Formation of a Depression</a:t>
            </a:r>
            <a:endParaRPr lang="en-US" dirty="0"/>
          </a:p>
        </p:txBody>
      </p:sp>
      <p:sp>
        <p:nvSpPr>
          <p:cNvPr id="4" name="Content Placeholder 3"/>
          <p:cNvSpPr>
            <a:spLocks noGrp="1"/>
          </p:cNvSpPr>
          <p:nvPr>
            <p:ph idx="1"/>
          </p:nvPr>
        </p:nvSpPr>
        <p:spPr/>
        <p:txBody>
          <a:bodyPr/>
          <a:lstStyle/>
          <a:p>
            <a:r>
              <a:rPr lang="en-US" dirty="0" smtClean="0">
                <a:hlinkClick r:id="rId2"/>
              </a:rPr>
              <a:t>NASA – GRIP</a:t>
            </a:r>
            <a:endParaRPr lang="en-US" dirty="0" smtClean="0"/>
          </a:p>
          <a:p>
            <a:r>
              <a:rPr lang="en-US" dirty="0" smtClean="0">
                <a:hlinkClick r:id="rId3"/>
              </a:rPr>
              <a:t>Hurricanes 101</a:t>
            </a:r>
            <a:endParaRPr lang="en-US" dirty="0" smtClean="0"/>
          </a:p>
          <a:p>
            <a:r>
              <a:rPr lang="en-US" dirty="0" smtClean="0">
                <a:hlinkClick r:id="rId4"/>
              </a:rPr>
              <a:t>Hurricanes</a:t>
            </a:r>
            <a:endParaRPr lang="en-US" dirty="0" smtClean="0"/>
          </a:p>
          <a:p>
            <a:r>
              <a:rPr lang="en-US" dirty="0" smtClean="0">
                <a:hlinkClick r:id="rId5"/>
              </a:rPr>
              <a:t>Hurricane Irene</a:t>
            </a:r>
            <a:endParaRPr lang="en-US" dirty="0" smtClean="0"/>
          </a:p>
          <a:p>
            <a:pPr>
              <a:buNone/>
            </a:pPr>
            <a:endParaRPr lang="en-US" dirty="0"/>
          </a:p>
        </p:txBody>
      </p:sp>
      <p:pic>
        <p:nvPicPr>
          <p:cNvPr id="12290" name="Picture 2" descr="http://t3.gstatic.com/images?q=tbn:ANd9GcSjF7MCTAph2zKgUMKrkNS7ji9-eGHuRsZ2c11YCpvTiOrLHaExPQ"/>
          <p:cNvPicPr>
            <a:picLocks noChangeAspect="1" noChangeArrowheads="1"/>
          </p:cNvPicPr>
          <p:nvPr/>
        </p:nvPicPr>
        <p:blipFill>
          <a:blip r:embed="rId6" cstate="print"/>
          <a:srcRect/>
          <a:stretch>
            <a:fillRect/>
          </a:stretch>
        </p:blipFill>
        <p:spPr bwMode="auto">
          <a:xfrm>
            <a:off x="3657600" y="2514600"/>
            <a:ext cx="5269352" cy="388485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2050"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3074"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4098"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5122"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Low Pressure Formation (fig 3.3) </a:t>
            </a:r>
            <a:endParaRPr lang="en-US" dirty="0"/>
          </a:p>
        </p:txBody>
      </p:sp>
      <p:sp>
        <p:nvSpPr>
          <p:cNvPr id="6" name="Text Placeholder 5"/>
          <p:cNvSpPr>
            <a:spLocks noGrp="1"/>
          </p:cNvSpPr>
          <p:nvPr>
            <p:ph type="body" idx="2"/>
          </p:nvPr>
        </p:nvSpPr>
        <p:spPr/>
        <p:txBody>
          <a:bodyPr>
            <a:normAutofit fontScale="92500" lnSpcReduction="10000"/>
          </a:bodyPr>
          <a:lstStyle/>
          <a:p>
            <a:r>
              <a:rPr lang="en-US" dirty="0" smtClean="0"/>
              <a:t>Fronts rotate around a </a:t>
            </a:r>
            <a:r>
              <a:rPr lang="en-US" b="1" dirty="0" smtClean="0"/>
              <a:t>Low pressure </a:t>
            </a:r>
            <a:r>
              <a:rPr lang="en-US" dirty="0" smtClean="0"/>
              <a:t>system in an anti-clockwise direction. Both are associated with a change in temperature, cloud, a lot of rain and a shift in wind direction. The diagrams below show the formation of an occluded front.</a:t>
            </a:r>
          </a:p>
          <a:p>
            <a:endParaRPr lang="en-US" dirty="0" smtClean="0"/>
          </a:p>
          <a:p>
            <a:r>
              <a:rPr lang="en-US" dirty="0" smtClean="0"/>
              <a:t>When a depression or a low pressure system forms, it usually consists of a warm front and a faster moving cold front. This can be seen in </a:t>
            </a:r>
            <a:r>
              <a:rPr lang="en-US" b="1" dirty="0" smtClean="0"/>
              <a:t>diagram 1</a:t>
            </a:r>
            <a:r>
              <a:rPr lang="en-US" dirty="0" smtClean="0"/>
              <a:t>. To the north of the warm front is the cool air that was in the area before the depression developed. As the depression intensifies, the cold front catches the warm front. This can be seen in </a:t>
            </a:r>
            <a:r>
              <a:rPr lang="en-US" b="1" dirty="0" smtClean="0"/>
              <a:t>diagram 2</a:t>
            </a:r>
            <a:r>
              <a:rPr lang="en-US" dirty="0" smtClean="0"/>
              <a:t>. The line where the two fronts meet is called an occluded front. When an </a:t>
            </a:r>
            <a:r>
              <a:rPr lang="en-US" b="1" dirty="0" smtClean="0"/>
              <a:t>Occluded Front</a:t>
            </a:r>
            <a:r>
              <a:rPr lang="en-US" dirty="0" smtClean="0"/>
              <a:t> passed overhead, you would feel changes in temperature and wind speed</a:t>
            </a:r>
            <a:endParaRPr lang="en-US" dirty="0"/>
          </a:p>
        </p:txBody>
      </p:sp>
      <p:sp>
        <p:nvSpPr>
          <p:cNvPr id="5" name="Content Placeholder 4"/>
          <p:cNvSpPr>
            <a:spLocks noGrp="1"/>
          </p:cNvSpPr>
          <p:nvPr>
            <p:ph sz="half" idx="1"/>
          </p:nvPr>
        </p:nvSpPr>
        <p:spPr/>
        <p:txBody>
          <a:bodyPr/>
          <a:lstStyle/>
          <a:p>
            <a:r>
              <a:rPr lang="en-US" dirty="0" smtClean="0"/>
              <a:t>Fig. 3.1-3.3</a:t>
            </a:r>
            <a:endParaRPr lang="en-US" dirty="0"/>
          </a:p>
        </p:txBody>
      </p:sp>
      <p:pic>
        <p:nvPicPr>
          <p:cNvPr id="3" name="Picture 2" descr="http://www.trewern.org/trewern-new/images/weather/OCCLUDED2.gif"/>
          <p:cNvPicPr>
            <a:picLocks noChangeAspect="1" noChangeArrowheads="1"/>
          </p:cNvPicPr>
          <p:nvPr/>
        </p:nvPicPr>
        <p:blipFill>
          <a:blip r:embed="rId2" cstate="print"/>
          <a:srcRect/>
          <a:stretch>
            <a:fillRect/>
          </a:stretch>
        </p:blipFill>
        <p:spPr bwMode="auto">
          <a:xfrm>
            <a:off x="3621288" y="914400"/>
            <a:ext cx="5099622" cy="47244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05800" cy="1143000"/>
          </a:xfrm>
        </p:spPr>
        <p:txBody>
          <a:bodyPr/>
          <a:lstStyle/>
          <a:p>
            <a:r>
              <a:rPr lang="en-US" dirty="0" smtClean="0"/>
              <a:t>Isobars</a:t>
            </a:r>
            <a:endParaRPr lang="en-US" dirty="0"/>
          </a:p>
        </p:txBody>
      </p:sp>
      <p:pic>
        <p:nvPicPr>
          <p:cNvPr id="24578" name="Picture 2" descr="http://ww2010.atmos.uiuc.edu/guides/maps/sfcobs/cntr/gifs/wind1.gif"/>
          <p:cNvPicPr>
            <a:picLocks noChangeAspect="1" noChangeArrowheads="1"/>
          </p:cNvPicPr>
          <p:nvPr/>
        </p:nvPicPr>
        <p:blipFill>
          <a:blip r:embed="rId2" cstate="print"/>
          <a:srcRect/>
          <a:stretch>
            <a:fillRect/>
          </a:stretch>
        </p:blipFill>
        <p:spPr bwMode="auto">
          <a:xfrm>
            <a:off x="1600200" y="1600200"/>
            <a:ext cx="6324600" cy="493489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Explosive </a:t>
            </a:r>
            <a:r>
              <a:rPr lang="en-US" dirty="0" err="1" smtClean="0"/>
              <a:t>Cyclogenesis</a:t>
            </a:r>
            <a:r>
              <a:rPr lang="en-US" dirty="0" smtClean="0"/>
              <a:t/>
            </a:r>
            <a:br>
              <a:rPr lang="en-US" dirty="0" smtClean="0"/>
            </a:br>
            <a:r>
              <a:rPr lang="en-US" dirty="0" smtClean="0"/>
              <a:t>(Fig. 3.4-3.6)</a:t>
            </a:r>
            <a:endParaRPr lang="en-US" dirty="0"/>
          </a:p>
        </p:txBody>
      </p:sp>
      <p:sp>
        <p:nvSpPr>
          <p:cNvPr id="3" name="Content Placeholder 2"/>
          <p:cNvSpPr>
            <a:spLocks noGrp="1"/>
          </p:cNvSpPr>
          <p:nvPr>
            <p:ph idx="1"/>
          </p:nvPr>
        </p:nvSpPr>
        <p:spPr>
          <a:xfrm>
            <a:off x="457200" y="1935480"/>
            <a:ext cx="8382000" cy="4922520"/>
          </a:xfrm>
        </p:spPr>
        <p:txBody>
          <a:bodyPr>
            <a:normAutofit fontScale="47500" lnSpcReduction="20000"/>
          </a:bodyPr>
          <a:lstStyle/>
          <a:p>
            <a:r>
              <a:rPr lang="en-US" sz="3800" b="1" dirty="0" smtClean="0"/>
              <a:t>What is </a:t>
            </a:r>
            <a:r>
              <a:rPr lang="en-US" sz="3800" b="1" dirty="0" err="1" smtClean="0"/>
              <a:t>cyclogenesis</a:t>
            </a:r>
            <a:r>
              <a:rPr lang="en-US" sz="3800" b="1" dirty="0" smtClean="0"/>
              <a:t>?</a:t>
            </a:r>
            <a:r>
              <a:rPr lang="en-US" sz="3800" dirty="0" smtClean="0"/>
              <a:t/>
            </a:r>
            <a:br>
              <a:rPr lang="en-US" sz="3800" dirty="0" smtClean="0"/>
            </a:br>
            <a:r>
              <a:rPr lang="en-US" sz="3800" dirty="0" smtClean="0"/>
              <a:t>Basically, the term ‘</a:t>
            </a:r>
            <a:r>
              <a:rPr lang="en-US" sz="3800" dirty="0" err="1" smtClean="0"/>
              <a:t>cyclogenesis</a:t>
            </a:r>
            <a:r>
              <a:rPr lang="en-US" sz="3800" dirty="0" smtClean="0"/>
              <a:t>’ means the creation of cyclones (or depressions, as we better know them). This is in the same way that ‘</a:t>
            </a:r>
            <a:r>
              <a:rPr lang="en-US" sz="3800" dirty="0" err="1" smtClean="0"/>
              <a:t>frontogensis</a:t>
            </a:r>
            <a:r>
              <a:rPr lang="en-US" sz="3800" dirty="0" smtClean="0"/>
              <a:t>’ is used to describe the creation of weather fronts. All Atlantic depressions have some form of </a:t>
            </a:r>
            <a:r>
              <a:rPr lang="en-US" sz="3800" dirty="0" err="1" smtClean="0"/>
              <a:t>cyclogenesis</a:t>
            </a:r>
            <a:r>
              <a:rPr lang="en-US" sz="3800" dirty="0" smtClean="0"/>
              <a:t>, ranging from wave depressions, to the modifications of ex-hurricanes. In the interests of this discussion, I’m going to concentrate on those depressions which develop from frontal waves, as I reckon they’re the ones which are the most captivating.</a:t>
            </a:r>
          </a:p>
          <a:p>
            <a:r>
              <a:rPr lang="en-US" sz="3800" b="1" dirty="0" smtClean="0"/>
              <a:t>What is explosive </a:t>
            </a:r>
            <a:r>
              <a:rPr lang="en-US" sz="3800" b="1" dirty="0" err="1" smtClean="0"/>
              <a:t>cyclogenesis</a:t>
            </a:r>
            <a:r>
              <a:rPr lang="en-US" sz="3800" b="1" dirty="0" smtClean="0"/>
              <a:t>?</a:t>
            </a:r>
            <a:r>
              <a:rPr lang="en-US" sz="3800" dirty="0" smtClean="0"/>
              <a:t/>
            </a:r>
            <a:br>
              <a:rPr lang="en-US" sz="3800" dirty="0" smtClean="0"/>
            </a:br>
            <a:r>
              <a:rPr lang="en-US" sz="3800" dirty="0" smtClean="0"/>
              <a:t>This is basically the same as normal </a:t>
            </a:r>
            <a:r>
              <a:rPr lang="en-US" sz="3800" dirty="0" err="1" smtClean="0"/>
              <a:t>cyclogenesis</a:t>
            </a:r>
            <a:r>
              <a:rPr lang="en-US" sz="3800" dirty="0" smtClean="0"/>
              <a:t>, but it happens very rapidly, and very vigorously. That is, a depression can seemingly form from nothing in a very short space of time, often becoming a very vicious storm in a matter of hours. </a:t>
            </a:r>
          </a:p>
          <a:p>
            <a:r>
              <a:rPr lang="en-US" sz="3800" dirty="0" smtClean="0"/>
              <a:t>The general term used for these rapidly deepening depressions, is a ‘bomb’. The strict definitions of this, is a low pressure centre which deepens by 24mb in 24hrs, or less. These happen frequently throughout the Atlantic, and several times a year, we see this happening pretty close to the UK. It’s only in recent years that such things have been better understood, and indeed, before the 1987 storm across southern England, meteorological models hardly had the signature of explosive </a:t>
            </a:r>
            <a:r>
              <a:rPr lang="en-US" sz="3800" dirty="0" err="1" smtClean="0"/>
              <a:t>cyclogenesis</a:t>
            </a:r>
            <a:r>
              <a:rPr lang="en-US" sz="3800" dirty="0" smtClean="0"/>
              <a:t> incorporated within them.</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Jet Stream Influence</a:t>
            </a:r>
            <a:endParaRPr lang="en-US" dirty="0"/>
          </a:p>
        </p:txBody>
      </p:sp>
      <p:sp>
        <p:nvSpPr>
          <p:cNvPr id="3" name="Content Placeholder 2"/>
          <p:cNvSpPr>
            <a:spLocks noGrp="1"/>
          </p:cNvSpPr>
          <p:nvPr>
            <p:ph idx="1"/>
          </p:nvPr>
        </p:nvSpPr>
        <p:spPr/>
        <p:txBody>
          <a:bodyPr/>
          <a:lstStyle/>
          <a:p>
            <a:r>
              <a:rPr lang="en-US" dirty="0" smtClean="0"/>
              <a:t>Above 5,000m (6-9 miles) – very strong winds</a:t>
            </a:r>
          </a:p>
          <a:p>
            <a:r>
              <a:rPr lang="en-US" dirty="0" smtClean="0"/>
              <a:t>Influences the path and speed of storms</a:t>
            </a:r>
            <a:endParaRPr lang="en-US" dirty="0"/>
          </a:p>
        </p:txBody>
      </p:sp>
      <p:pic>
        <p:nvPicPr>
          <p:cNvPr id="33794" name="Picture 2" descr="http://ww2010.atmos.uiuc.edu/guides/mtr/cyc/upa/gifs/jet1.gif"/>
          <p:cNvPicPr>
            <a:picLocks noChangeAspect="1" noChangeArrowheads="1"/>
          </p:cNvPicPr>
          <p:nvPr/>
        </p:nvPicPr>
        <p:blipFill>
          <a:blip r:embed="rId2" cstate="print"/>
          <a:srcRect/>
          <a:stretch>
            <a:fillRect/>
          </a:stretch>
        </p:blipFill>
        <p:spPr bwMode="auto">
          <a:xfrm>
            <a:off x="533400" y="2971801"/>
            <a:ext cx="4120639" cy="2514600"/>
          </a:xfrm>
          <a:prstGeom prst="rect">
            <a:avLst/>
          </a:prstGeom>
          <a:noFill/>
        </p:spPr>
      </p:pic>
      <p:pic>
        <p:nvPicPr>
          <p:cNvPr id="33796" name="Picture 4" descr="http://ww2010.atmos.uiuc.edu/guides/mtr/cyc/upa/gifs/jet2.gif"/>
          <p:cNvPicPr>
            <a:picLocks noChangeAspect="1" noChangeArrowheads="1"/>
          </p:cNvPicPr>
          <p:nvPr/>
        </p:nvPicPr>
        <p:blipFill>
          <a:blip r:embed="rId3" cstate="print"/>
          <a:srcRect/>
          <a:stretch>
            <a:fillRect/>
          </a:stretch>
        </p:blipFill>
        <p:spPr bwMode="auto">
          <a:xfrm>
            <a:off x="4648200" y="3429000"/>
            <a:ext cx="4286250" cy="3238501"/>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Box 1 The </a:t>
            </a:r>
            <a:r>
              <a:rPr lang="en-US" dirty="0" err="1" smtClean="0"/>
              <a:t>geostrophic</a:t>
            </a:r>
            <a:r>
              <a:rPr lang="en-US" dirty="0" smtClean="0"/>
              <a:t> equation</a:t>
            </a:r>
            <a:endParaRPr lang="en-US" dirty="0"/>
          </a:p>
        </p:txBody>
      </p:sp>
      <p:sp>
        <p:nvSpPr>
          <p:cNvPr id="3" name="Content Placeholder 2"/>
          <p:cNvSpPr>
            <a:spLocks noGrp="1"/>
          </p:cNvSpPr>
          <p:nvPr>
            <p:ph idx="1"/>
          </p:nvPr>
        </p:nvSpPr>
        <p:spPr/>
        <p:txBody>
          <a:bodyPr/>
          <a:lstStyle/>
          <a:p>
            <a:r>
              <a:rPr lang="en-US" dirty="0" err="1" smtClean="0"/>
              <a:t>Windspeed</a:t>
            </a:r>
            <a:r>
              <a:rPr lang="en-US" dirty="0" smtClean="0"/>
              <a:t> = 1/</a:t>
            </a:r>
            <a:r>
              <a:rPr lang="en-US" dirty="0" err="1" smtClean="0"/>
              <a:t>Coriolis</a:t>
            </a:r>
            <a:r>
              <a:rPr lang="en-US" dirty="0" smtClean="0"/>
              <a:t> * Pressure Gradient</a:t>
            </a:r>
          </a:p>
          <a:p>
            <a:r>
              <a:rPr lang="en-US" dirty="0" smtClean="0"/>
              <a:t>Since </a:t>
            </a:r>
            <a:r>
              <a:rPr lang="en-US" dirty="0" err="1" smtClean="0"/>
              <a:t>coriolis</a:t>
            </a:r>
            <a:r>
              <a:rPr lang="en-US" dirty="0" smtClean="0"/>
              <a:t> </a:t>
            </a:r>
            <a:r>
              <a:rPr lang="en-US" dirty="0" err="1" smtClean="0"/>
              <a:t>forse</a:t>
            </a:r>
            <a:r>
              <a:rPr lang="en-US" dirty="0" smtClean="0"/>
              <a:t> increases with </a:t>
            </a:r>
            <a:r>
              <a:rPr lang="en-US" dirty="0" err="1" smtClean="0"/>
              <a:t>disctance</a:t>
            </a:r>
            <a:r>
              <a:rPr lang="en-US" dirty="0" smtClean="0"/>
              <a:t> from </a:t>
            </a:r>
            <a:r>
              <a:rPr lang="en-US" dirty="0" err="1" smtClean="0"/>
              <a:t>ecuator</a:t>
            </a:r>
            <a:r>
              <a:rPr lang="en-US" dirty="0" smtClean="0"/>
              <a:t>, for the same pressure gradient, </a:t>
            </a:r>
            <a:r>
              <a:rPr lang="en-US" dirty="0" err="1" smtClean="0"/>
              <a:t>windspeeds</a:t>
            </a:r>
            <a:r>
              <a:rPr lang="en-US" dirty="0" smtClean="0"/>
              <a:t> will be greater near the equator. Therefore, the same low will have stronger winds at lower latitudes.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Ch.1 The Paradox of Impossible Knowledge</a:t>
            </a:r>
            <a:endParaRPr lang="en-US" dirty="0"/>
          </a:p>
        </p:txBody>
      </p:sp>
      <p:sp>
        <p:nvSpPr>
          <p:cNvPr id="3" name="Content Placeholder 2"/>
          <p:cNvSpPr>
            <a:spLocks noGrp="1"/>
          </p:cNvSpPr>
          <p:nvPr>
            <p:ph idx="1"/>
          </p:nvPr>
        </p:nvSpPr>
        <p:spPr/>
        <p:txBody>
          <a:bodyPr/>
          <a:lstStyle/>
          <a:p>
            <a:r>
              <a:rPr lang="en-US" dirty="0" smtClean="0"/>
              <a:t>How accurate is a surf “forecast” or “prediction?”</a:t>
            </a:r>
          </a:p>
          <a:p>
            <a:r>
              <a:rPr lang="en-US" dirty="0" smtClean="0"/>
              <a:t>Each of our reports are different.</a:t>
            </a:r>
          </a:p>
          <a:p>
            <a:pPr lvl="1"/>
            <a:r>
              <a:rPr lang="en-US" dirty="0" smtClean="0"/>
              <a:t>i.e. Team Delusional</a:t>
            </a:r>
          </a:p>
          <a:p>
            <a:r>
              <a:rPr lang="en-US" dirty="0" smtClean="0"/>
              <a:t>“While most surfers are scientists, few scientists are surfers.”</a:t>
            </a:r>
          </a:p>
          <a:p>
            <a:r>
              <a:rPr lang="en-US" dirty="0" smtClean="0"/>
              <a:t>Increasing your knowledge will increase your wave count!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Ch.4 The Growth of Waves On the Ocean</a:t>
            </a:r>
            <a:endParaRPr lang="en-US" dirty="0"/>
          </a:p>
        </p:txBody>
      </p:sp>
      <p:sp>
        <p:nvSpPr>
          <p:cNvPr id="3" name="Content Placeholder 2"/>
          <p:cNvSpPr>
            <a:spLocks noGrp="1"/>
          </p:cNvSpPr>
          <p:nvPr>
            <p:ph idx="1"/>
          </p:nvPr>
        </p:nvSpPr>
        <p:spPr/>
        <p:txBody>
          <a:bodyPr/>
          <a:lstStyle/>
          <a:p>
            <a:endParaRPr lang="en-US" dirty="0"/>
          </a:p>
        </p:txBody>
      </p:sp>
      <p:pic>
        <p:nvPicPr>
          <p:cNvPr id="35844" name="Picture 4" descr="http://caravanofdreams.files.wordpress.com/2010/01/ocean20wave-jj-001.jpg"/>
          <p:cNvPicPr>
            <a:picLocks noChangeAspect="1" noChangeArrowheads="1"/>
          </p:cNvPicPr>
          <p:nvPr/>
        </p:nvPicPr>
        <p:blipFill>
          <a:blip r:embed="rId2" cstate="print"/>
          <a:srcRect/>
          <a:stretch>
            <a:fillRect/>
          </a:stretch>
        </p:blipFill>
        <p:spPr bwMode="auto">
          <a:xfrm>
            <a:off x="1447800" y="2057400"/>
            <a:ext cx="5562600" cy="3714161"/>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a:t>
            </a:r>
            <a:endParaRPr lang="en-US" dirty="0"/>
          </a:p>
        </p:txBody>
      </p:sp>
      <p:sp>
        <p:nvSpPr>
          <p:cNvPr id="3" name="Content Placeholder 2"/>
          <p:cNvSpPr>
            <a:spLocks noGrp="1"/>
          </p:cNvSpPr>
          <p:nvPr>
            <p:ph idx="1"/>
          </p:nvPr>
        </p:nvSpPr>
        <p:spPr/>
        <p:txBody>
          <a:bodyPr/>
          <a:lstStyle/>
          <a:p>
            <a:r>
              <a:rPr lang="en-US" dirty="0" smtClean="0"/>
              <a:t>What creates waves?</a:t>
            </a:r>
          </a:p>
          <a:p>
            <a:r>
              <a:rPr lang="en-US" dirty="0" smtClean="0"/>
              <a:t>Who benefits from wave models?</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lstStyle/>
          <a:p>
            <a:r>
              <a:rPr lang="en-US" dirty="0" smtClean="0"/>
              <a:t>The Miles-Phillips Theory</a:t>
            </a:r>
            <a:endParaRPr lang="en-US" dirty="0"/>
          </a:p>
        </p:txBody>
      </p:sp>
      <p:sp>
        <p:nvSpPr>
          <p:cNvPr id="3" name="Content Placeholder 2"/>
          <p:cNvSpPr>
            <a:spLocks noGrp="1"/>
          </p:cNvSpPr>
          <p:nvPr>
            <p:ph idx="1"/>
          </p:nvPr>
        </p:nvSpPr>
        <p:spPr>
          <a:xfrm>
            <a:off x="457200" y="1524000"/>
            <a:ext cx="8229600" cy="4389120"/>
          </a:xfrm>
        </p:spPr>
        <p:txBody>
          <a:bodyPr/>
          <a:lstStyle/>
          <a:p>
            <a:r>
              <a:rPr lang="en-US" dirty="0" smtClean="0"/>
              <a:t>J.W. Miles and O.M. Phillips were legendary oceanographers that helped shed light on wave formation in 1957.</a:t>
            </a:r>
          </a:p>
          <a:p>
            <a:r>
              <a:rPr lang="en-US" dirty="0" smtClean="0"/>
              <a:t>Two parts – waves created on a flat sea then build on each other.</a:t>
            </a:r>
            <a:endParaRPr lang="en-US" dirty="0"/>
          </a:p>
        </p:txBody>
      </p:sp>
      <p:pic>
        <p:nvPicPr>
          <p:cNvPr id="69635" name="Picture 3" descr="http://images.magicseaweed.com/news/2805.jpg"/>
          <p:cNvPicPr>
            <a:picLocks noChangeAspect="1" noChangeArrowheads="1"/>
          </p:cNvPicPr>
          <p:nvPr/>
        </p:nvPicPr>
        <p:blipFill>
          <a:blip r:embed="rId2" cstate="print"/>
          <a:srcRect/>
          <a:stretch>
            <a:fillRect/>
          </a:stretch>
        </p:blipFill>
        <p:spPr bwMode="auto">
          <a:xfrm>
            <a:off x="3581400" y="3200400"/>
            <a:ext cx="5162550" cy="3867538"/>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Wave Anatomy</a:t>
            </a:r>
            <a:endParaRPr lang="en-US" dirty="0"/>
          </a:p>
        </p:txBody>
      </p:sp>
      <p:pic>
        <p:nvPicPr>
          <p:cNvPr id="28674" name="Picture 2" descr="http://t0.gstatic.com/images?q=tbn:ANd9GcQ8tiRunK33b3pOXSalYDBV3NN68Mqd3kGI4HJR_dQ_vc5NtqhVGeawMakc"/>
          <p:cNvPicPr>
            <a:picLocks noChangeAspect="1" noChangeArrowheads="1"/>
          </p:cNvPicPr>
          <p:nvPr/>
        </p:nvPicPr>
        <p:blipFill>
          <a:blip r:embed="rId2" cstate="print"/>
          <a:srcRect/>
          <a:stretch>
            <a:fillRect/>
          </a:stretch>
        </p:blipFill>
        <p:spPr bwMode="auto">
          <a:xfrm>
            <a:off x="1295400" y="2057400"/>
            <a:ext cx="7415335" cy="3581400"/>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endParaRPr lang="en-US" dirty="0"/>
          </a:p>
        </p:txBody>
      </p:sp>
      <p:sp>
        <p:nvSpPr>
          <p:cNvPr id="7" name="Text Placeholder 6"/>
          <p:cNvSpPr>
            <a:spLocks noGrp="1"/>
          </p:cNvSpPr>
          <p:nvPr>
            <p:ph type="body" idx="1"/>
          </p:nvPr>
        </p:nvSpPr>
        <p:spPr>
          <a:xfrm>
            <a:off x="304800" y="1524000"/>
            <a:ext cx="4192588" cy="990600"/>
          </a:xfrm>
        </p:spPr>
        <p:txBody>
          <a:bodyPr/>
          <a:lstStyle/>
          <a:p>
            <a:r>
              <a:rPr lang="en-US" dirty="0" smtClean="0"/>
              <a:t>Wave Formation</a:t>
            </a:r>
            <a:endParaRPr lang="en-US" dirty="0"/>
          </a:p>
        </p:txBody>
      </p:sp>
      <p:sp>
        <p:nvSpPr>
          <p:cNvPr id="9" name="Text Placeholder 8"/>
          <p:cNvSpPr>
            <a:spLocks noGrp="1"/>
          </p:cNvSpPr>
          <p:nvPr>
            <p:ph type="body" sz="half" idx="3"/>
          </p:nvPr>
        </p:nvSpPr>
        <p:spPr/>
        <p:txBody>
          <a:bodyPr/>
          <a:lstStyle/>
          <a:p>
            <a:endParaRPr lang="en-US"/>
          </a:p>
        </p:txBody>
      </p:sp>
      <p:sp>
        <p:nvSpPr>
          <p:cNvPr id="8" name="Content Placeholder 7"/>
          <p:cNvSpPr>
            <a:spLocks noGrp="1"/>
          </p:cNvSpPr>
          <p:nvPr>
            <p:ph sz="quarter" idx="2"/>
          </p:nvPr>
        </p:nvSpPr>
        <p:spPr/>
        <p:txBody>
          <a:bodyPr/>
          <a:lstStyle/>
          <a:p>
            <a:r>
              <a:rPr lang="en-US" dirty="0" smtClean="0"/>
              <a:t>Linear growth, Exponential growth, saturation</a:t>
            </a:r>
            <a:endParaRPr lang="en-US" dirty="0"/>
          </a:p>
        </p:txBody>
      </p:sp>
      <p:sp>
        <p:nvSpPr>
          <p:cNvPr id="10" name="Content Placeholder 9"/>
          <p:cNvSpPr>
            <a:spLocks noGrp="1"/>
          </p:cNvSpPr>
          <p:nvPr>
            <p:ph sz="quarter" idx="4"/>
          </p:nvPr>
        </p:nvSpPr>
        <p:spPr/>
        <p:txBody>
          <a:bodyPr/>
          <a:lstStyle/>
          <a:p>
            <a:endParaRPr lang="en-US" dirty="0"/>
          </a:p>
        </p:txBody>
      </p:sp>
      <p:pic>
        <p:nvPicPr>
          <p:cNvPr id="27650" name="Picture 2" descr="http://www.environment.gov.au/education/publications/cms/modules/ohts/images/09.gif"/>
          <p:cNvPicPr>
            <a:picLocks noChangeAspect="1" noChangeArrowheads="1"/>
          </p:cNvPicPr>
          <p:nvPr/>
        </p:nvPicPr>
        <p:blipFill>
          <a:blip r:embed="rId2" cstate="print"/>
          <a:srcRect/>
          <a:stretch>
            <a:fillRect/>
          </a:stretch>
        </p:blipFill>
        <p:spPr bwMode="auto">
          <a:xfrm>
            <a:off x="304800" y="3657600"/>
            <a:ext cx="5486400" cy="2944742"/>
          </a:xfrm>
          <a:prstGeom prst="rect">
            <a:avLst/>
          </a:prstGeom>
          <a:noFill/>
        </p:spPr>
      </p:pic>
      <p:pic>
        <p:nvPicPr>
          <p:cNvPr id="27652" name="Picture 4" descr="http://sciencephoto.com/image/166199/350wm/E2700120-Storm_wave_formation,_artwork-SPL.jpg"/>
          <p:cNvPicPr>
            <a:picLocks noChangeAspect="1" noChangeArrowheads="1"/>
          </p:cNvPicPr>
          <p:nvPr/>
        </p:nvPicPr>
        <p:blipFill>
          <a:blip r:embed="rId3" cstate="print"/>
          <a:srcRect/>
          <a:stretch>
            <a:fillRect/>
          </a:stretch>
        </p:blipFill>
        <p:spPr bwMode="auto">
          <a:xfrm>
            <a:off x="4724400" y="1066800"/>
            <a:ext cx="4026477" cy="2657475"/>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Capillary Waves</a:t>
            </a:r>
            <a:endParaRPr lang="en-US" dirty="0"/>
          </a:p>
        </p:txBody>
      </p:sp>
      <p:sp>
        <p:nvSpPr>
          <p:cNvPr id="3" name="Content Placeholder 2"/>
          <p:cNvSpPr>
            <a:spLocks noGrp="1"/>
          </p:cNvSpPr>
          <p:nvPr>
            <p:ph idx="1"/>
          </p:nvPr>
        </p:nvSpPr>
        <p:spPr/>
        <p:txBody>
          <a:bodyPr/>
          <a:lstStyle/>
          <a:p>
            <a:r>
              <a:rPr lang="en-US" dirty="0" smtClean="0"/>
              <a:t>Tiny bumps form on a completely flat sea from wind blowing on or over the surface.</a:t>
            </a:r>
          </a:p>
          <a:p>
            <a:r>
              <a:rPr lang="en-US" dirty="0" smtClean="0"/>
              <a:t>Hairdryer on the water (fig 4.1)</a:t>
            </a:r>
            <a:endParaRPr lang="en-US" dirty="0"/>
          </a:p>
        </p:txBody>
      </p:sp>
      <p:pic>
        <p:nvPicPr>
          <p:cNvPr id="4" name="Picture 6" descr="http://science.kennesaw.edu/~jdirnber/oceanography/LecuturesOceanogr/LecWaves/1011.jpg"/>
          <p:cNvPicPr>
            <a:picLocks noChangeAspect="1" noChangeArrowheads="1"/>
          </p:cNvPicPr>
          <p:nvPr/>
        </p:nvPicPr>
        <p:blipFill>
          <a:blip r:embed="rId2" cstate="print"/>
          <a:srcRect/>
          <a:stretch>
            <a:fillRect/>
          </a:stretch>
        </p:blipFill>
        <p:spPr bwMode="auto">
          <a:xfrm>
            <a:off x="228599" y="3505201"/>
            <a:ext cx="5172031" cy="3352800"/>
          </a:xfrm>
          <a:prstGeom prst="rect">
            <a:avLst/>
          </a:prstGeom>
          <a:noFill/>
        </p:spPr>
      </p:pic>
      <p:pic>
        <p:nvPicPr>
          <p:cNvPr id="5" name="Picture 4" descr="https://www.e-education.psu.edu/files/meteo241/image/Section3/capillary0208.jpg"/>
          <p:cNvPicPr>
            <a:picLocks noChangeAspect="1" noChangeArrowheads="1"/>
          </p:cNvPicPr>
          <p:nvPr/>
        </p:nvPicPr>
        <p:blipFill>
          <a:blip r:embed="rId3" cstate="print"/>
          <a:srcRect/>
          <a:stretch>
            <a:fillRect/>
          </a:stretch>
        </p:blipFill>
        <p:spPr bwMode="auto">
          <a:xfrm>
            <a:off x="5791200" y="3200400"/>
            <a:ext cx="2857500" cy="285750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Exponential Growth</a:t>
            </a:r>
            <a:endParaRPr lang="en-US" dirty="0"/>
          </a:p>
        </p:txBody>
      </p:sp>
      <p:sp>
        <p:nvSpPr>
          <p:cNvPr id="3" name="Content Placeholder 2"/>
          <p:cNvSpPr>
            <a:spLocks noGrp="1"/>
          </p:cNvSpPr>
          <p:nvPr>
            <p:ph idx="1"/>
          </p:nvPr>
        </p:nvSpPr>
        <p:spPr/>
        <p:txBody>
          <a:bodyPr/>
          <a:lstStyle/>
          <a:p>
            <a:r>
              <a:rPr lang="en-US" b="1" dirty="0" smtClean="0"/>
              <a:t>Turbulent Eddies</a:t>
            </a:r>
            <a:r>
              <a:rPr lang="en-US" dirty="0" smtClean="0"/>
              <a:t> – follow wave and help them grow (fig 4.2)</a:t>
            </a:r>
            <a:endParaRPr lang="en-US" b="1" dirty="0" smtClean="0"/>
          </a:p>
          <a:p>
            <a:r>
              <a:rPr lang="en-US" dirty="0" smtClean="0"/>
              <a:t>As Capillary waves get larger there is more friction for the wind to grab the water and make them bigger.</a:t>
            </a:r>
          </a:p>
          <a:p>
            <a:r>
              <a:rPr lang="en-US" dirty="0" smtClean="0"/>
              <a:t>No longer capillary waves, they are gravity waves because GRAVITY is the </a:t>
            </a:r>
            <a:r>
              <a:rPr lang="en-US" b="1" dirty="0" smtClean="0"/>
              <a:t>restoring force</a:t>
            </a:r>
            <a:r>
              <a:rPr lang="en-US" dirty="0" smtClean="0"/>
              <a:t>.</a:t>
            </a:r>
          </a:p>
          <a:p>
            <a:r>
              <a:rPr lang="en-US" dirty="0" smtClean="0"/>
              <a:t>Restoring force for capillary waves  = surface tension.</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6866" name="Picture 2" descr="http://sinhagroup.ucsd.edu/XPCS/capillary.jpg"/>
          <p:cNvPicPr>
            <a:picLocks noChangeAspect="1" noChangeArrowheads="1"/>
          </p:cNvPicPr>
          <p:nvPr/>
        </p:nvPicPr>
        <p:blipFill>
          <a:blip r:embed="rId2" cstate="print"/>
          <a:srcRect/>
          <a:stretch>
            <a:fillRect/>
          </a:stretch>
        </p:blipFill>
        <p:spPr bwMode="auto">
          <a:xfrm>
            <a:off x="1600200" y="1524000"/>
            <a:ext cx="6700929" cy="4222727"/>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Limiting Factors</a:t>
            </a:r>
            <a:endParaRPr lang="en-US" dirty="0"/>
          </a:p>
        </p:txBody>
      </p:sp>
      <p:sp>
        <p:nvSpPr>
          <p:cNvPr id="3" name="Content Placeholder 2"/>
          <p:cNvSpPr>
            <a:spLocks noGrp="1"/>
          </p:cNvSpPr>
          <p:nvPr>
            <p:ph idx="1"/>
          </p:nvPr>
        </p:nvSpPr>
        <p:spPr/>
        <p:txBody>
          <a:bodyPr/>
          <a:lstStyle/>
          <a:p>
            <a:r>
              <a:rPr lang="en-US" dirty="0" smtClean="0"/>
              <a:t>Struggle between wave height and gravity limits overall size (height).</a:t>
            </a:r>
          </a:p>
          <a:p>
            <a:r>
              <a:rPr lang="en-US" b="1" dirty="0" smtClean="0"/>
              <a:t>White-capping (white horses)</a:t>
            </a:r>
            <a:r>
              <a:rPr lang="en-US" dirty="0" smtClean="0"/>
              <a:t> – steals energy</a:t>
            </a:r>
          </a:p>
          <a:p>
            <a:r>
              <a:rPr lang="en-US" b="1" dirty="0" smtClean="0"/>
              <a:t>Duration-limited </a:t>
            </a:r>
            <a:r>
              <a:rPr lang="en-US" dirty="0" smtClean="0"/>
              <a:t>sea = the wind stops (storms fades) before waves reach max size.</a:t>
            </a:r>
          </a:p>
          <a:p>
            <a:r>
              <a:rPr lang="en-US" dirty="0" smtClean="0"/>
              <a:t>Smaller water bodies experience </a:t>
            </a:r>
            <a:r>
              <a:rPr lang="en-US" b="1" dirty="0" smtClean="0"/>
              <a:t>fetch-limited</a:t>
            </a:r>
            <a:r>
              <a:rPr lang="en-US" dirty="0" smtClean="0"/>
              <a:t> seas.</a:t>
            </a:r>
          </a:p>
          <a:p>
            <a:r>
              <a:rPr lang="en-US" dirty="0" smtClean="0"/>
              <a:t>If water body is large enough and winds are strong enough then a </a:t>
            </a:r>
            <a:r>
              <a:rPr lang="en-US" b="1" dirty="0" smtClean="0"/>
              <a:t>FAS </a:t>
            </a:r>
            <a:r>
              <a:rPr lang="en-US" dirty="0" smtClean="0"/>
              <a:t>(fully arisen sea) occurs  = Saturation (fig 4.3).</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Oceanographer </a:t>
            </a:r>
            <a:r>
              <a:rPr lang="en-US" b="1" dirty="0" smtClean="0"/>
              <a:t>Walter </a:t>
            </a:r>
            <a:r>
              <a:rPr lang="en-US" b="1" dirty="0" err="1" smtClean="0"/>
              <a:t>Munk</a:t>
            </a:r>
            <a:r>
              <a:rPr lang="en-US" dirty="0" smtClean="0"/>
              <a:t> help develop first mathematical models during WW2 (1940).</a:t>
            </a:r>
            <a:endParaRPr lang="en-US" b="1" dirty="0" smtClean="0"/>
          </a:p>
          <a:p>
            <a:r>
              <a:rPr lang="en-US" b="1" dirty="0" smtClean="0"/>
              <a:t>Empirical Models </a:t>
            </a:r>
            <a:r>
              <a:rPr lang="en-US" dirty="0" smtClean="0"/>
              <a:t>= relating wind strength, fetch &amp; duration, directly to wave height</a:t>
            </a:r>
          </a:p>
          <a:p>
            <a:r>
              <a:rPr lang="en-US" dirty="0" smtClean="0"/>
              <a:t>After Miles and Phillip developed ideas in 1957, the </a:t>
            </a:r>
            <a:r>
              <a:rPr lang="en-US" b="1" dirty="0" err="1" smtClean="0"/>
              <a:t>radiative</a:t>
            </a:r>
            <a:r>
              <a:rPr lang="en-US" b="1" dirty="0" smtClean="0"/>
              <a:t> transfer equation (active balance equation)</a:t>
            </a:r>
            <a:r>
              <a:rPr lang="en-US" dirty="0" smtClean="0"/>
              <a:t> was created to determine how big waves would be factoring in energy loss and gain = 1G wave models.</a:t>
            </a:r>
          </a:p>
          <a:p>
            <a:r>
              <a:rPr lang="en-US" dirty="0" smtClean="0"/>
              <a:t>1973 – </a:t>
            </a:r>
            <a:r>
              <a:rPr lang="en-US" b="1" dirty="0" smtClean="0"/>
              <a:t>Joint North Sea Wave Experiment (JONSWAP)</a:t>
            </a:r>
            <a:r>
              <a:rPr lang="en-US" dirty="0" smtClean="0"/>
              <a:t> – waves grow similar in different conditions (2G model). </a:t>
            </a:r>
          </a:p>
          <a:p>
            <a:r>
              <a:rPr lang="en-US" b="1" dirty="0" smtClean="0"/>
              <a:t>WAM Model </a:t>
            </a:r>
            <a:r>
              <a:rPr lang="en-US" dirty="0" smtClean="0"/>
              <a:t>was created in 1988 which revolutionized swell modeling and predictions 3G Model).</a:t>
            </a:r>
          </a:p>
          <a:p>
            <a:r>
              <a:rPr lang="en-US" dirty="0" smtClean="0"/>
              <a:t>Fig. 4.4 shows a WAM Model called </a:t>
            </a:r>
            <a:r>
              <a:rPr lang="en-US" b="1" dirty="0" err="1" smtClean="0"/>
              <a:t>Wavewatch</a:t>
            </a:r>
            <a:r>
              <a:rPr lang="en-US" b="1" dirty="0" smtClean="0"/>
              <a:t> III </a:t>
            </a:r>
            <a:r>
              <a:rPr lang="en-US" dirty="0" smtClean="0"/>
              <a:t>from the Fleet Numerical &amp; Oceanographic Center (</a:t>
            </a:r>
            <a:r>
              <a:rPr lang="en-US" b="1" dirty="0" smtClean="0"/>
              <a:t>FNMOC</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Beginning</a:t>
            </a:r>
            <a:endParaRPr lang="en-US" dirty="0"/>
          </a:p>
        </p:txBody>
      </p:sp>
      <p:sp>
        <p:nvSpPr>
          <p:cNvPr id="3" name="Content Placeholder 2"/>
          <p:cNvSpPr>
            <a:spLocks noGrp="1"/>
          </p:cNvSpPr>
          <p:nvPr>
            <p:ph idx="1"/>
          </p:nvPr>
        </p:nvSpPr>
        <p:spPr/>
        <p:txBody>
          <a:bodyPr/>
          <a:lstStyle/>
          <a:p>
            <a:r>
              <a:rPr lang="en-US" dirty="0" smtClean="0"/>
              <a:t>Where does the energy to build waves ultimately come from?</a:t>
            </a:r>
          </a:p>
          <a:p>
            <a:r>
              <a:rPr lang="en-US" dirty="0" smtClean="0"/>
              <a:t>How are we (human race) altering this energy?</a:t>
            </a:r>
          </a:p>
          <a:p>
            <a:r>
              <a:rPr lang="en-US" dirty="0" smtClean="0"/>
              <a:t>You need to understand </a:t>
            </a:r>
            <a:r>
              <a:rPr lang="en-US" b="1" dirty="0" smtClean="0"/>
              <a:t>climatology </a:t>
            </a:r>
            <a:r>
              <a:rPr lang="en-US" dirty="0" smtClean="0"/>
              <a:t>first!</a:t>
            </a:r>
          </a:p>
          <a:p>
            <a:r>
              <a:rPr lang="en-US" dirty="0" smtClean="0"/>
              <a:t>What factors will affect the surf?</a:t>
            </a:r>
          </a:p>
          <a:p>
            <a:r>
              <a:rPr lang="en-US" dirty="0" smtClean="0"/>
              <a:t>Quote from page 14</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05800" cy="1143000"/>
          </a:xfrm>
        </p:spPr>
        <p:txBody>
          <a:bodyPr/>
          <a:lstStyle/>
          <a:p>
            <a:r>
              <a:rPr lang="en-US" dirty="0" smtClean="0"/>
              <a:t>WAM Model</a:t>
            </a:r>
            <a:endParaRPr lang="en-US" dirty="0"/>
          </a:p>
        </p:txBody>
      </p:sp>
      <p:pic>
        <p:nvPicPr>
          <p:cNvPr id="44034" name="Picture 2" descr="http://forecast.uoa.gr/info/wam7.jpg"/>
          <p:cNvPicPr>
            <a:picLocks noChangeAspect="1" noChangeArrowheads="1"/>
          </p:cNvPicPr>
          <p:nvPr/>
        </p:nvPicPr>
        <p:blipFill>
          <a:blip r:embed="rId2" cstate="print"/>
          <a:srcRect/>
          <a:stretch>
            <a:fillRect/>
          </a:stretch>
        </p:blipFill>
        <p:spPr bwMode="auto">
          <a:xfrm>
            <a:off x="1295400" y="1600200"/>
            <a:ext cx="6672694" cy="4255052"/>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6146"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Ch.5 Propagation of Free-Travelling Swell (Fig 5.1 &amp; 5.2)</a:t>
            </a:r>
            <a:endParaRPr lang="en-US" dirty="0"/>
          </a:p>
        </p:txBody>
      </p:sp>
      <p:sp>
        <p:nvSpPr>
          <p:cNvPr id="3" name="Content Placeholder 2"/>
          <p:cNvSpPr>
            <a:spLocks noGrp="1"/>
          </p:cNvSpPr>
          <p:nvPr>
            <p:ph idx="1"/>
          </p:nvPr>
        </p:nvSpPr>
        <p:spPr/>
        <p:txBody>
          <a:bodyPr>
            <a:normAutofit/>
          </a:bodyPr>
          <a:lstStyle/>
          <a:p>
            <a:r>
              <a:rPr lang="en-US" dirty="0" smtClean="0"/>
              <a:t>Waves propagate from the storm center</a:t>
            </a:r>
          </a:p>
          <a:p>
            <a:r>
              <a:rPr lang="en-US" dirty="0" smtClean="0"/>
              <a:t>There are several factors that determine the size and duration of the swell:</a:t>
            </a:r>
          </a:p>
          <a:p>
            <a:r>
              <a:rPr lang="en-US" dirty="0" smtClean="0"/>
              <a:t>When waves travel they can experience:</a:t>
            </a:r>
          </a:p>
          <a:p>
            <a:pPr lvl="1"/>
            <a:r>
              <a:rPr lang="en-US" dirty="0" smtClean="0"/>
              <a:t>Circumferential Dispersion – get smaller &amp; spread out.</a:t>
            </a:r>
          </a:p>
          <a:p>
            <a:pPr lvl="1"/>
            <a:r>
              <a:rPr lang="en-US" dirty="0" smtClean="0"/>
              <a:t>Radial Dispersion – Some speed up faster than others.</a:t>
            </a:r>
          </a:p>
          <a:p>
            <a:pPr lvl="1"/>
            <a:r>
              <a:rPr lang="en-US" dirty="0" smtClean="0"/>
              <a:t>Grouping – form into “sets” of waves.</a:t>
            </a:r>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www.dailystoke.com/wp-content/uploads/2008/09/raglan-surf.jpg"/>
          <p:cNvPicPr>
            <a:picLocks noChangeAspect="1" noChangeArrowheads="1"/>
          </p:cNvPicPr>
          <p:nvPr/>
        </p:nvPicPr>
        <p:blipFill>
          <a:blip r:embed="rId2" cstate="print"/>
          <a:srcRect/>
          <a:stretch>
            <a:fillRect/>
          </a:stretch>
        </p:blipFill>
        <p:spPr bwMode="auto">
          <a:xfrm>
            <a:off x="609600" y="304800"/>
            <a:ext cx="8089899" cy="6067426"/>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Swell Energy (Fig 5.3)</a:t>
            </a:r>
            <a:endParaRPr lang="en-US" dirty="0"/>
          </a:p>
        </p:txBody>
      </p:sp>
      <p:sp>
        <p:nvSpPr>
          <p:cNvPr id="3" name="Content Placeholder 2"/>
          <p:cNvSpPr>
            <a:spLocks noGrp="1"/>
          </p:cNvSpPr>
          <p:nvPr>
            <p:ph idx="1"/>
          </p:nvPr>
        </p:nvSpPr>
        <p:spPr/>
        <p:txBody>
          <a:bodyPr/>
          <a:lstStyle/>
          <a:p>
            <a:r>
              <a:rPr lang="en-US" dirty="0" smtClean="0"/>
              <a:t>Swell travels in deep water differently than shallow water.</a:t>
            </a:r>
            <a:endParaRPr lang="en-US" dirty="0"/>
          </a:p>
        </p:txBody>
      </p:sp>
      <p:pic>
        <p:nvPicPr>
          <p:cNvPr id="41986" name="Picture 2" descr="http://www.seafriends.org.nz/oceano/ocean04.gif"/>
          <p:cNvPicPr>
            <a:picLocks noChangeAspect="1" noChangeArrowheads="1"/>
          </p:cNvPicPr>
          <p:nvPr/>
        </p:nvPicPr>
        <p:blipFill>
          <a:blip r:embed="rId2" cstate="print"/>
          <a:srcRect/>
          <a:stretch>
            <a:fillRect/>
          </a:stretch>
        </p:blipFill>
        <p:spPr bwMode="auto">
          <a:xfrm>
            <a:off x="1752600" y="2895600"/>
            <a:ext cx="5334000" cy="3653791"/>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Movement of Wave Energy</a:t>
            </a:r>
            <a:endParaRPr lang="en-US" dirty="0"/>
          </a:p>
        </p:txBody>
      </p:sp>
      <p:sp>
        <p:nvSpPr>
          <p:cNvPr id="3" name="Content Placeholder 2"/>
          <p:cNvSpPr>
            <a:spLocks noGrp="1"/>
          </p:cNvSpPr>
          <p:nvPr>
            <p:ph idx="1"/>
          </p:nvPr>
        </p:nvSpPr>
        <p:spPr/>
        <p:txBody>
          <a:bodyPr>
            <a:normAutofit/>
          </a:bodyPr>
          <a:lstStyle/>
          <a:p>
            <a:endParaRPr lang="en-US" sz="2000" dirty="0" smtClean="0"/>
          </a:p>
          <a:p>
            <a:r>
              <a:rPr lang="en-US" sz="2000" b="1" dirty="0" smtClean="0"/>
              <a:t>*Watch the water droplet move in a vertical circle as the wave passes. The droplet moves forward with the wave's crest and backward with the trough.*</a:t>
            </a:r>
            <a:endParaRPr lang="en-US" sz="2000" dirty="0" smtClean="0"/>
          </a:p>
          <a:p>
            <a:endParaRPr lang="en-US" sz="2000" dirty="0"/>
          </a:p>
        </p:txBody>
      </p:sp>
      <p:pic>
        <p:nvPicPr>
          <p:cNvPr id="43010" name="Picture 2" descr="Wave animation."/>
          <p:cNvPicPr>
            <a:picLocks noChangeAspect="1" noChangeArrowheads="1" noCrop="1"/>
          </p:cNvPicPr>
          <p:nvPr/>
        </p:nvPicPr>
        <p:blipFill>
          <a:blip r:embed="rId2" cstate="print"/>
          <a:srcRect/>
          <a:stretch>
            <a:fillRect/>
          </a:stretch>
        </p:blipFill>
        <p:spPr bwMode="auto">
          <a:xfrm>
            <a:off x="1371600" y="3200400"/>
            <a:ext cx="5634621" cy="2695575"/>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Strange Characteristics of Swell</a:t>
            </a:r>
            <a:endParaRPr lang="en-US" dirty="0"/>
          </a:p>
        </p:txBody>
      </p:sp>
      <p:sp>
        <p:nvSpPr>
          <p:cNvPr id="3" name="Content Placeholder 2"/>
          <p:cNvSpPr>
            <a:spLocks noGrp="1"/>
          </p:cNvSpPr>
          <p:nvPr>
            <p:ph idx="1"/>
          </p:nvPr>
        </p:nvSpPr>
        <p:spPr/>
        <p:txBody>
          <a:bodyPr/>
          <a:lstStyle/>
          <a:p>
            <a:r>
              <a:rPr lang="en-US" b="1" dirty="0" smtClean="0"/>
              <a:t>Stokes Drift - </a:t>
            </a:r>
            <a:r>
              <a:rPr lang="en-US" dirty="0" smtClean="0"/>
              <a:t>The slight forward displacement of water because the top of the wave moves faster than the bottom (fig. 5.4)</a:t>
            </a:r>
          </a:p>
          <a:p>
            <a:r>
              <a:rPr lang="en-US" b="1" dirty="0" smtClean="0"/>
              <a:t>Group Speed – </a:t>
            </a:r>
            <a:r>
              <a:rPr lang="en-US" dirty="0" smtClean="0"/>
              <a:t>Carries a message from one point to another.</a:t>
            </a:r>
          </a:p>
          <a:p>
            <a:pPr lvl="1"/>
            <a:r>
              <a:rPr lang="en-US" dirty="0" smtClean="0"/>
              <a:t>Each individual wave in the group travels at twice the speed of the group = </a:t>
            </a:r>
            <a:r>
              <a:rPr lang="en-US" b="1" dirty="0" smtClean="0"/>
              <a:t>phase speed</a:t>
            </a:r>
          </a:p>
          <a:p>
            <a:pPr lvl="1"/>
            <a:r>
              <a:rPr lang="en-US" dirty="0" smtClean="0"/>
              <a:t>Waves move from the back to the front and disappear (fig. 5.5)</a:t>
            </a:r>
          </a:p>
          <a:p>
            <a:pPr>
              <a:buNone/>
            </a:pPr>
            <a:endParaRPr lang="en-US" b="1"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Dispersion</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Circumferential Dispersion</a:t>
            </a:r>
            <a:r>
              <a:rPr lang="en-US" dirty="0" smtClean="0"/>
              <a:t> – Waves get smaller as they spread out from storm center.</a:t>
            </a:r>
          </a:p>
          <a:p>
            <a:pPr lvl="1"/>
            <a:r>
              <a:rPr lang="en-US" b="1" dirty="0" smtClean="0"/>
              <a:t>Fetch </a:t>
            </a:r>
            <a:r>
              <a:rPr lang="en-US" dirty="0" smtClean="0"/>
              <a:t>and storm size plays a very larger role</a:t>
            </a:r>
          </a:p>
          <a:p>
            <a:pPr lvl="1"/>
            <a:r>
              <a:rPr lang="en-US" dirty="0" smtClean="0"/>
              <a:t>Storms are not point sources</a:t>
            </a:r>
          </a:p>
          <a:p>
            <a:pPr lvl="1"/>
            <a:r>
              <a:rPr lang="en-US" dirty="0" smtClean="0"/>
              <a:t>i.e. If a storm sits just south of Iceland in </a:t>
            </a:r>
            <a:r>
              <a:rPr lang="en-US" dirty="0" err="1" smtClean="0"/>
              <a:t>N.Atlantic</a:t>
            </a:r>
            <a:r>
              <a:rPr lang="en-US" dirty="0" smtClean="0"/>
              <a:t> swell will reach Ireland (1,000km) at 5m (15ft.) and become breaking waves giving up their energy to the reefs and beaches.  Lots of swell will pass Ireland and head 2,000km away towards Spain, with a wave height 30% less (3.5m). Other  waves reach  the Canary Islands  (another 2,000km away) and lose more size (30%) to 2.3m.   (fig.5.6 &amp; 5.7)</a:t>
            </a:r>
          </a:p>
          <a:p>
            <a:pPr lvl="1"/>
            <a:r>
              <a:rPr lang="en-US" dirty="0" smtClean="0"/>
              <a:t>Note that the Pacific storms may have considerable differences in swell decay.  Why?</a:t>
            </a:r>
          </a:p>
          <a:p>
            <a:pPr lvl="1"/>
            <a:r>
              <a:rPr lang="en-US" dirty="0" smtClean="0">
                <a:hlinkClick r:id="rId2"/>
              </a:rPr>
              <a:t>http://magicseaweed.com/North-Atlantic-Winter-Exposed-Content/2343/</a:t>
            </a:r>
            <a:endParaRPr lang="en-US" dirty="0" smtClean="0"/>
          </a:p>
          <a:p>
            <a:pPr>
              <a:buNone/>
            </a:pPr>
            <a:endParaRPr lang="en-US" b="1"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Dispersion</a:t>
            </a:r>
            <a:endParaRPr lang="en-US" dirty="0"/>
          </a:p>
        </p:txBody>
      </p:sp>
      <p:sp>
        <p:nvSpPr>
          <p:cNvPr id="3" name="Content Placeholder 2"/>
          <p:cNvSpPr>
            <a:spLocks noGrp="1"/>
          </p:cNvSpPr>
          <p:nvPr>
            <p:ph idx="1"/>
          </p:nvPr>
        </p:nvSpPr>
        <p:spPr/>
        <p:txBody>
          <a:bodyPr/>
          <a:lstStyle/>
          <a:p>
            <a:r>
              <a:rPr lang="en-US" b="1" dirty="0" smtClean="0"/>
              <a:t>Radial Dispersion – </a:t>
            </a:r>
            <a:r>
              <a:rPr lang="en-US" dirty="0" smtClean="0"/>
              <a:t>waves speed is controlled by </a:t>
            </a:r>
            <a:r>
              <a:rPr lang="en-US" b="1" dirty="0" smtClean="0"/>
              <a:t>wavelength</a:t>
            </a:r>
            <a:r>
              <a:rPr lang="en-US" dirty="0" smtClean="0"/>
              <a:t>. i.e. longer wavelength = faster (tsunami)</a:t>
            </a:r>
          </a:p>
          <a:p>
            <a:r>
              <a:rPr lang="en-US" dirty="0" smtClean="0"/>
              <a:t>Waves all start from one point (storm center) and the faster waves move to the front = </a:t>
            </a:r>
            <a:r>
              <a:rPr lang="en-US" b="1" dirty="0" smtClean="0"/>
              <a:t>Radial Dispersion</a:t>
            </a:r>
          </a:p>
          <a:p>
            <a:r>
              <a:rPr lang="en-US" dirty="0" smtClean="0"/>
              <a:t>North Atlantic example  - waves will appear confused closer to the storm center and settle out the further away they get (fig. 5.8)</a:t>
            </a:r>
          </a:p>
          <a:p>
            <a:pPr>
              <a:buNone/>
            </a:pPr>
            <a:endParaRPr lang="en-US" b="1" dirty="0" smtClean="0"/>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63490" name="ShockwaveFlash1" r:id="rId2" imgW="9142560" imgH="6856560"/>
        </mc:Choice>
        <mc:Fallback>
          <p:control name="ShockwaveFlash1" r:id="rId2" imgW="9142560" imgH="685656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Ch.2 Large-Scale Weather Patterns</a:t>
            </a:r>
            <a:endParaRPr lang="en-US" dirty="0"/>
          </a:p>
        </p:txBody>
      </p:sp>
      <p:pic>
        <p:nvPicPr>
          <p:cNvPr id="10242" name="Picture 2" descr="http://www.noao.edu/education/gsmtf/img/winds.gif"/>
          <p:cNvPicPr>
            <a:picLocks noChangeAspect="1" noChangeArrowheads="1"/>
          </p:cNvPicPr>
          <p:nvPr/>
        </p:nvPicPr>
        <p:blipFill>
          <a:blip r:embed="rId2" cstate="print"/>
          <a:srcRect/>
          <a:stretch>
            <a:fillRect/>
          </a:stretch>
        </p:blipFill>
        <p:spPr bwMode="auto">
          <a:xfrm>
            <a:off x="1905000" y="2133600"/>
            <a:ext cx="4800599" cy="4276397"/>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http://cdnimages.magicseaweed.com/news/8387.jpg"/>
          <p:cNvPicPr>
            <a:picLocks noChangeAspect="1" noChangeArrowheads="1"/>
          </p:cNvPicPr>
          <p:nvPr/>
        </p:nvPicPr>
        <p:blipFill>
          <a:blip r:embed="rId2" cstate="print"/>
          <a:srcRect/>
          <a:stretch>
            <a:fillRect/>
          </a:stretch>
        </p:blipFill>
        <p:spPr bwMode="auto">
          <a:xfrm>
            <a:off x="304800" y="304800"/>
            <a:ext cx="6120453" cy="4876800"/>
          </a:xfrm>
          <a:prstGeom prst="rect">
            <a:avLst/>
          </a:prstGeom>
          <a:noFill/>
        </p:spPr>
      </p:pic>
      <p:pic>
        <p:nvPicPr>
          <p:cNvPr id="56324" name="Picture 4" descr="http://t2.gstatic.com/images?q=tbn:ANd9GcTpcF26NG-bgmMi17A2PwmxUi957mQhn2Rdbb3l1NW_Q2Cow6Gu"/>
          <p:cNvPicPr>
            <a:picLocks noChangeAspect="1" noChangeArrowheads="1"/>
          </p:cNvPicPr>
          <p:nvPr/>
        </p:nvPicPr>
        <p:blipFill>
          <a:blip r:embed="rId3" cstate="print"/>
          <a:srcRect/>
          <a:stretch>
            <a:fillRect/>
          </a:stretch>
        </p:blipFill>
        <p:spPr bwMode="auto">
          <a:xfrm>
            <a:off x="6096000" y="4114800"/>
            <a:ext cx="2714625" cy="2439727"/>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t>Grouping</a:t>
            </a:r>
            <a:endParaRPr lang="en-US" dirty="0"/>
          </a:p>
        </p:txBody>
      </p:sp>
      <p:sp>
        <p:nvSpPr>
          <p:cNvPr id="3" name="Content Placeholder 2"/>
          <p:cNvSpPr>
            <a:spLocks noGrp="1"/>
          </p:cNvSpPr>
          <p:nvPr>
            <p:ph idx="1"/>
          </p:nvPr>
        </p:nvSpPr>
        <p:spPr>
          <a:xfrm>
            <a:off x="304800" y="1447800"/>
            <a:ext cx="8229600" cy="4389120"/>
          </a:xfrm>
        </p:spPr>
        <p:txBody>
          <a:bodyPr/>
          <a:lstStyle/>
          <a:p>
            <a:r>
              <a:rPr lang="en-US" dirty="0" smtClean="0"/>
              <a:t>Eventually the waves organize into </a:t>
            </a:r>
            <a:r>
              <a:rPr lang="en-US" b="1" dirty="0" smtClean="0"/>
              <a:t>sets</a:t>
            </a:r>
            <a:r>
              <a:rPr lang="en-US" dirty="0" smtClean="0"/>
              <a:t> = </a:t>
            </a:r>
            <a:r>
              <a:rPr lang="en-US" b="1" dirty="0" smtClean="0"/>
              <a:t>grouping</a:t>
            </a:r>
            <a:endParaRPr lang="en-US" dirty="0" smtClean="0"/>
          </a:p>
          <a:p>
            <a:r>
              <a:rPr lang="en-US" dirty="0" smtClean="0"/>
              <a:t>Why do surfers want to know how many waves in a  set? How far apart are the sets = </a:t>
            </a:r>
            <a:r>
              <a:rPr lang="en-US" dirty="0" err="1" smtClean="0"/>
              <a:t>settiness</a:t>
            </a:r>
            <a:r>
              <a:rPr lang="en-US" dirty="0" smtClean="0"/>
              <a:t>?</a:t>
            </a:r>
          </a:p>
          <a:p>
            <a:r>
              <a:rPr lang="en-US" dirty="0" smtClean="0">
                <a:hlinkClick r:id="rId2"/>
              </a:rPr>
              <a:t>http://www.surfline.com/community/whoknows/whoknows.cfm?id=1120</a:t>
            </a:r>
            <a:endParaRPr lang="en-US" dirty="0" smtClean="0"/>
          </a:p>
          <a:p>
            <a:endParaRPr lang="en-US" dirty="0"/>
          </a:p>
        </p:txBody>
      </p:sp>
      <p:pic>
        <p:nvPicPr>
          <p:cNvPr id="64514" name="Picture 2" descr="http://www.surfline.com/forecasters/blog/sets_pb.jpg"/>
          <p:cNvPicPr>
            <a:picLocks noChangeAspect="1" noChangeArrowheads="1"/>
          </p:cNvPicPr>
          <p:nvPr/>
        </p:nvPicPr>
        <p:blipFill>
          <a:blip r:embed="rId3" cstate="print"/>
          <a:srcRect/>
          <a:stretch>
            <a:fillRect/>
          </a:stretch>
        </p:blipFill>
        <p:spPr bwMode="auto">
          <a:xfrm>
            <a:off x="3276600" y="3592830"/>
            <a:ext cx="4953000" cy="3046096"/>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http://www.inkanatura.com/images/mancorabeachhor05.jpg"/>
          <p:cNvPicPr>
            <a:picLocks noChangeAspect="1" noChangeArrowheads="1"/>
          </p:cNvPicPr>
          <p:nvPr/>
        </p:nvPicPr>
        <p:blipFill>
          <a:blip r:embed="rId2" cstate="print"/>
          <a:srcRect/>
          <a:stretch>
            <a:fillRect/>
          </a:stretch>
        </p:blipFill>
        <p:spPr bwMode="auto">
          <a:xfrm>
            <a:off x="381000" y="1371600"/>
            <a:ext cx="8598319" cy="4648200"/>
          </a:xfrm>
          <a:prstGeom prst="rect">
            <a:avLst/>
          </a:prstGeom>
          <a:noFill/>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Interference</a:t>
            </a:r>
            <a:endParaRPr lang="en-US" dirty="0"/>
          </a:p>
        </p:txBody>
      </p:sp>
      <p:sp>
        <p:nvSpPr>
          <p:cNvPr id="4" name="Content Placeholder 3"/>
          <p:cNvSpPr>
            <a:spLocks noGrp="1"/>
          </p:cNvSpPr>
          <p:nvPr>
            <p:ph idx="1"/>
          </p:nvPr>
        </p:nvSpPr>
        <p:spPr/>
        <p:txBody>
          <a:bodyPr/>
          <a:lstStyle/>
          <a:p>
            <a:r>
              <a:rPr lang="en-US" dirty="0" smtClean="0"/>
              <a:t>When wave trains interfere with each other two things can happen – C</a:t>
            </a:r>
            <a:r>
              <a:rPr lang="en-US" b="1" dirty="0" smtClean="0"/>
              <a:t>onstructive or Destructive Interference (fig 5.10)</a:t>
            </a:r>
          </a:p>
          <a:p>
            <a:r>
              <a:rPr lang="en-US" b="1" dirty="0" smtClean="0"/>
              <a:t>Constructive </a:t>
            </a:r>
            <a:r>
              <a:rPr lang="en-US" b="1" dirty="0" err="1" smtClean="0"/>
              <a:t>Intereference</a:t>
            </a:r>
            <a:r>
              <a:rPr lang="en-US" b="1" dirty="0" smtClean="0"/>
              <a:t> = </a:t>
            </a:r>
            <a:r>
              <a:rPr lang="en-US" dirty="0" smtClean="0"/>
              <a:t>bigger peaks </a:t>
            </a:r>
          </a:p>
          <a:p>
            <a:r>
              <a:rPr lang="en-US" b="1" dirty="0" smtClean="0"/>
              <a:t>Destructive Interference = </a:t>
            </a:r>
            <a:r>
              <a:rPr lang="en-US" dirty="0" smtClean="0"/>
              <a:t>no peaks</a:t>
            </a:r>
          </a:p>
          <a:p>
            <a:endParaRPr lang="en-US" b="1" dirty="0" smtClean="0"/>
          </a:p>
          <a:p>
            <a:r>
              <a:rPr lang="en-US" b="1" dirty="0" smtClean="0"/>
              <a:t>Overall, the mechanism of wave trains/sets is still somewhat of a mystery.  It is hard to tell exactly what is happening in every part of the </a:t>
            </a:r>
            <a:r>
              <a:rPr lang="en-US" b="1" smtClean="0"/>
              <a:t>storm at all times.</a:t>
            </a:r>
            <a:endParaRPr lang="en-US" b="1"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0" cy="1143000"/>
          </a:xfrm>
        </p:spPr>
        <p:txBody>
          <a:bodyPr/>
          <a:lstStyle/>
          <a:p>
            <a:r>
              <a:rPr lang="en-US" dirty="0" err="1" smtClean="0"/>
              <a:t>Amphidromic</a:t>
            </a:r>
            <a:r>
              <a:rPr lang="en-US" dirty="0" smtClean="0"/>
              <a:t> Points</a:t>
            </a:r>
            <a:endParaRPr lang="en-US" dirty="0"/>
          </a:p>
        </p:txBody>
      </p:sp>
      <p:pic>
        <p:nvPicPr>
          <p:cNvPr id="15362" name="Picture 2" descr="http://www.jochemnet.de/fiu/tide5.jpg"/>
          <p:cNvPicPr>
            <a:picLocks noChangeAspect="1" noChangeArrowheads="1"/>
          </p:cNvPicPr>
          <p:nvPr/>
        </p:nvPicPr>
        <p:blipFill>
          <a:blip r:embed="rId2" cstate="print"/>
          <a:srcRect/>
          <a:stretch>
            <a:fillRect/>
          </a:stretch>
        </p:blipFill>
        <p:spPr bwMode="auto">
          <a:xfrm>
            <a:off x="3616890" y="1447800"/>
            <a:ext cx="4384110" cy="2667000"/>
          </a:xfrm>
          <a:prstGeom prst="rect">
            <a:avLst/>
          </a:prstGeom>
          <a:noFill/>
        </p:spPr>
      </p:pic>
      <p:pic>
        <p:nvPicPr>
          <p:cNvPr id="15364" name="Picture 4" descr="http://www.jochemnet.de/fiu/tide6.jpg"/>
          <p:cNvPicPr>
            <a:picLocks noChangeAspect="1" noChangeArrowheads="1"/>
          </p:cNvPicPr>
          <p:nvPr/>
        </p:nvPicPr>
        <p:blipFill>
          <a:blip r:embed="rId3" cstate="print"/>
          <a:srcRect/>
          <a:stretch>
            <a:fillRect/>
          </a:stretch>
        </p:blipFill>
        <p:spPr bwMode="auto">
          <a:xfrm>
            <a:off x="381000" y="3429000"/>
            <a:ext cx="4572000" cy="317182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99"/>
                </a:solidFill>
                <a:effectLst/>
                <a:latin typeface="Arial" pitchFamily="34" charset="0"/>
              </a:rPr>
              <a:t>The highest tidal range in the world occurs in the Bay of Fundy, Nova Scotia, Canada. Tidal range = 15 m / 50 feet</a:t>
            </a:r>
            <a:r>
              <a:rPr kumimoji="0" lang="en-US" sz="900" b="0" i="0" u="none" strike="noStrike" cap="none" normalizeH="0" baseline="0" smtClean="0">
                <a:ln>
                  <a:noFill/>
                </a:ln>
                <a:solidFill>
                  <a:schemeClr val="tx1"/>
                </a:solidFill>
                <a:effectLst/>
                <a:latin typeface="Arial" pitchFamily="34" charset="0"/>
              </a:rPr>
              <a:t/>
            </a:r>
            <a:br>
              <a:rPr kumimoji="0" lang="en-US" sz="900" b="0" i="0" u="none" strike="noStrike" cap="none" normalizeH="0" baseline="0" smtClean="0">
                <a:ln>
                  <a:noFill/>
                </a:ln>
                <a:solidFill>
                  <a:schemeClr val="tx1"/>
                </a:solidFill>
                <a:effectLst/>
                <a:latin typeface="Arial" pitchFamily="34" charset="0"/>
              </a:rPr>
            </a:br>
            <a:r>
              <a:rPr kumimoji="0" lang="en-US" sz="900" b="0" i="0" u="none" strike="noStrike" cap="none" normalizeH="0" baseline="0" smtClean="0">
                <a:ln>
                  <a:noFill/>
                </a:ln>
                <a:solidFill>
                  <a:schemeClr val="tx1"/>
                </a:solidFill>
                <a:effectLst/>
                <a:latin typeface="Arial" pitchFamily="34" charset="0"/>
              </a:rPr>
              <a:t/>
            </a:r>
            <a:br>
              <a:rPr kumimoji="0" lang="en-US" sz="900" b="0" i="0" u="none" strike="noStrike" cap="none" normalizeH="0" baseline="0" smtClean="0">
                <a:ln>
                  <a:noFill/>
                </a:ln>
                <a:solidFill>
                  <a:schemeClr val="tx1"/>
                </a:solidFill>
                <a:effectLst/>
                <a:latin typeface="Arial" pitchFamily="34" charset="0"/>
              </a:rPr>
            </a:br>
            <a:endParaRPr kumimoji="0" lang="en-US" sz="18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rPr>
              <a:t>  </a:t>
            </a:r>
            <a:endParaRPr kumimoji="0" lang="en-US" sz="93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16386" name="Picture 2" descr="http://www.jochemnet.de/fiu/tide.jpg"/>
          <p:cNvPicPr>
            <a:picLocks noChangeAspect="1" noChangeArrowheads="1"/>
          </p:cNvPicPr>
          <p:nvPr/>
        </p:nvPicPr>
        <p:blipFill>
          <a:blip r:embed="rId2" cstate="print"/>
          <a:srcRect/>
          <a:stretch>
            <a:fillRect/>
          </a:stretch>
        </p:blipFill>
        <p:spPr bwMode="auto">
          <a:xfrm>
            <a:off x="1600200" y="2019300"/>
            <a:ext cx="5105400" cy="3829050"/>
          </a:xfrm>
          <a:prstGeom prst="rect">
            <a:avLst/>
          </a:prstGeom>
          <a:noFill/>
        </p:spPr>
      </p:pic>
      <p:sp>
        <p:nvSpPr>
          <p:cNvPr id="5" name="Title 4"/>
          <p:cNvSpPr>
            <a:spLocks noGrp="1"/>
          </p:cNvSpPr>
          <p:nvPr>
            <p:ph type="title"/>
          </p:nvPr>
        </p:nvSpPr>
        <p:spPr>
          <a:xfrm>
            <a:off x="457200" y="1143000"/>
            <a:ext cx="8305800" cy="1143000"/>
          </a:xfrm>
        </p:spPr>
        <p:txBody>
          <a:bodyPr>
            <a:noAutofit/>
          </a:bodyPr>
          <a:lstStyle/>
          <a:p>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smtClean="0"/>
              <a:t/>
            </a:r>
            <a:br>
              <a:rPr lang="en-US" sz="2400" dirty="0" smtClean="0"/>
            </a:br>
            <a:r>
              <a:rPr lang="en-US" sz="2400" dirty="0" smtClean="0"/>
              <a:t>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The highest tidal range in the world occurs in the Bay of Fundy, Nova Scotia, Canada. Tidal range = 15 m / 50 feet </a:t>
            </a:r>
            <a:br>
              <a:rPr lang="en-US" sz="2400" dirty="0" smtClean="0"/>
            </a:br>
            <a:r>
              <a:rPr lang="en-US" sz="2400" dirty="0" smtClean="0"/>
              <a:t/>
            </a:r>
            <a:br>
              <a:rPr lang="en-US" sz="2400" dirty="0" smtClean="0"/>
            </a:b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305800" cy="1143000"/>
          </a:xfrm>
        </p:spPr>
        <p:txBody>
          <a:bodyPr/>
          <a:lstStyle/>
          <a:p>
            <a:r>
              <a:rPr lang="en-US" dirty="0" smtClean="0"/>
              <a:t>The Global Circulation</a:t>
            </a:r>
            <a:endParaRPr lang="en-US" dirty="0"/>
          </a:p>
        </p:txBody>
      </p:sp>
      <p:pic>
        <p:nvPicPr>
          <p:cNvPr id="17412" name="Picture 4" descr="http://serc.carleton.edu/images/eslabs/hurricanes/3d_hadley_md.v3.jpg"/>
          <p:cNvPicPr>
            <a:picLocks noChangeAspect="1" noChangeArrowheads="1"/>
          </p:cNvPicPr>
          <p:nvPr/>
        </p:nvPicPr>
        <p:blipFill>
          <a:blip r:embed="rId2" cstate="print"/>
          <a:srcRect/>
          <a:stretch>
            <a:fillRect/>
          </a:stretch>
        </p:blipFill>
        <p:spPr bwMode="auto">
          <a:xfrm>
            <a:off x="1524000" y="1371600"/>
            <a:ext cx="6448425" cy="545528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Circulation</a:t>
            </a:r>
            <a:endParaRPr lang="en-US" dirty="0"/>
          </a:p>
        </p:txBody>
      </p:sp>
      <p:sp>
        <p:nvSpPr>
          <p:cNvPr id="3" name="Content Placeholder 2"/>
          <p:cNvSpPr>
            <a:spLocks noGrp="1"/>
          </p:cNvSpPr>
          <p:nvPr>
            <p:ph idx="1"/>
          </p:nvPr>
        </p:nvSpPr>
        <p:spPr>
          <a:xfrm>
            <a:off x="457200" y="1828800"/>
            <a:ext cx="8229600" cy="4389120"/>
          </a:xfrm>
        </p:spPr>
        <p:txBody>
          <a:bodyPr/>
          <a:lstStyle/>
          <a:p>
            <a:r>
              <a:rPr lang="en-US" dirty="0" smtClean="0"/>
              <a:t>Statistical  highs and statistical lows – uneven heating of the Earth’s surface</a:t>
            </a:r>
          </a:p>
          <a:p>
            <a:r>
              <a:rPr lang="en-US" dirty="0" smtClean="0"/>
              <a:t>What happens to the atmosphere after the Earth’s surface has been heated up initially by the sun’s rays?</a:t>
            </a:r>
            <a:endParaRPr lang="en-US" dirty="0"/>
          </a:p>
        </p:txBody>
      </p:sp>
      <p:pic>
        <p:nvPicPr>
          <p:cNvPr id="9218" name="Picture 2" descr="http://www.weatherquestions.com/convection.gif"/>
          <p:cNvPicPr>
            <a:picLocks noChangeAspect="1" noChangeArrowheads="1"/>
          </p:cNvPicPr>
          <p:nvPr/>
        </p:nvPicPr>
        <p:blipFill>
          <a:blip r:embed="rId2" cstate="print"/>
          <a:srcRect/>
          <a:stretch>
            <a:fillRect/>
          </a:stretch>
        </p:blipFill>
        <p:spPr bwMode="auto">
          <a:xfrm>
            <a:off x="2743200" y="3581400"/>
            <a:ext cx="4114800" cy="3086101"/>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556</TotalTime>
  <Words>1732</Words>
  <Application>Microsoft Office PowerPoint</Application>
  <PresentationFormat>On-screen Show (4:3)</PresentationFormat>
  <Paragraphs>160</Paragraphs>
  <Slides>53</Slides>
  <Notes>0</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Flow</vt:lpstr>
      <vt:lpstr>Ch. 1-5</vt:lpstr>
      <vt:lpstr>Challenge</vt:lpstr>
      <vt:lpstr>Ch.1 The Paradox of Impossible Knowledge</vt:lpstr>
      <vt:lpstr>The Beginning</vt:lpstr>
      <vt:lpstr>Ch.2 Large-Scale Weather Patterns</vt:lpstr>
      <vt:lpstr>Amphidromic Points</vt:lpstr>
      <vt:lpstr>        The highest tidal range in the world occurs in the Bay of Fundy, Nova Scotia, Canada. Tidal range = 15 m / 50 feet   </vt:lpstr>
      <vt:lpstr>The Global Circulation</vt:lpstr>
      <vt:lpstr>Global Circulation</vt:lpstr>
      <vt:lpstr>Earth</vt:lpstr>
      <vt:lpstr>Earth continued</vt:lpstr>
      <vt:lpstr>Earth’s Seasons (Fig 2.3)</vt:lpstr>
      <vt:lpstr>Coriolis Force</vt:lpstr>
      <vt:lpstr>Challenge</vt:lpstr>
      <vt:lpstr>High Pressure (Fig. 2.8)</vt:lpstr>
      <vt:lpstr>In an effort to equalize the pressure, air tries to flow directly from a high pressure to a low pressure, but the Coriolis force causes it to turn to the right. As a result, the air circulates clockwise (anticyclonic) around a high pressure and anticlock© 2009 - Dr. Tony Butt </vt:lpstr>
      <vt:lpstr>Coriolis Effect</vt:lpstr>
      <vt:lpstr>PowerPoint Presentation</vt:lpstr>
      <vt:lpstr>Centrifugal Force Univ. of Virginia Site</vt:lpstr>
      <vt:lpstr>Ch.3 The Formation of a Depression</vt:lpstr>
      <vt:lpstr>PowerPoint Presentation</vt:lpstr>
      <vt:lpstr>PowerPoint Presentation</vt:lpstr>
      <vt:lpstr>PowerPoint Presentation</vt:lpstr>
      <vt:lpstr>PowerPoint Presentation</vt:lpstr>
      <vt:lpstr>Low Pressure Formation (fig 3.3) </vt:lpstr>
      <vt:lpstr>Isobars</vt:lpstr>
      <vt:lpstr>Explosive Cyclogenesis (Fig. 3.4-3.6)</vt:lpstr>
      <vt:lpstr>Jet Stream Influence</vt:lpstr>
      <vt:lpstr>Box 1 The geostrophic equation</vt:lpstr>
      <vt:lpstr>Ch.4 The Growth of Waves On the Ocean</vt:lpstr>
      <vt:lpstr>Challenge</vt:lpstr>
      <vt:lpstr>The Miles-Phillips Theory</vt:lpstr>
      <vt:lpstr>Wave Anatomy</vt:lpstr>
      <vt:lpstr>PowerPoint Presentation</vt:lpstr>
      <vt:lpstr>Capillary Waves</vt:lpstr>
      <vt:lpstr>Exponential Growth</vt:lpstr>
      <vt:lpstr>PowerPoint Presentation</vt:lpstr>
      <vt:lpstr>Limiting Factors</vt:lpstr>
      <vt:lpstr>Models</vt:lpstr>
      <vt:lpstr>WAM Model</vt:lpstr>
      <vt:lpstr>PowerPoint Presentation</vt:lpstr>
      <vt:lpstr>Ch.5 Propagation of Free-Travelling Swell (Fig 5.1 &amp; 5.2)</vt:lpstr>
      <vt:lpstr>PowerPoint Presentation</vt:lpstr>
      <vt:lpstr>Swell Energy (Fig 5.3)</vt:lpstr>
      <vt:lpstr>Movement of Wave Energy</vt:lpstr>
      <vt:lpstr>The Strange Characteristics of Swell</vt:lpstr>
      <vt:lpstr>Dispersion</vt:lpstr>
      <vt:lpstr>Dispersion</vt:lpstr>
      <vt:lpstr>PowerPoint Presentation</vt:lpstr>
      <vt:lpstr>PowerPoint Presentation</vt:lpstr>
      <vt:lpstr>Grouping</vt:lpstr>
      <vt:lpstr>PowerPoint Presentation</vt:lpstr>
      <vt:lpstr>Interference</vt:lpstr>
    </vt:vector>
  </TitlesOfParts>
  <Company>OCVTS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1-5</dc:title>
  <dc:creator>ocvts</dc:creator>
  <cp:lastModifiedBy>Werner, David</cp:lastModifiedBy>
  <cp:revision>41</cp:revision>
  <dcterms:created xsi:type="dcterms:W3CDTF">2011-09-12T14:35:51Z</dcterms:created>
  <dcterms:modified xsi:type="dcterms:W3CDTF">2013-02-04T19:21:54Z</dcterms:modified>
</cp:coreProperties>
</file>